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19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21889" y="9243010"/>
            <a:ext cx="2698750" cy="372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4.brown.edu/S4/about.htm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66092" y="1101591"/>
            <a:ext cx="2840990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Georgia"/>
                <a:cs typeface="Georgia"/>
              </a:rPr>
              <a:t>Spatial Regression with</a:t>
            </a:r>
            <a:r>
              <a:rPr sz="1400" b="1" spc="5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GeoDa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883664"/>
            <a:ext cx="5860415" cy="3642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Georgia"/>
                <a:cs typeface="Georgia"/>
              </a:rPr>
              <a:t>This lab </a:t>
            </a:r>
            <a:r>
              <a:rPr sz="1200" spc="-5" dirty="0">
                <a:latin typeface="Georgia"/>
                <a:cs typeface="Georgia"/>
              </a:rPr>
              <a:t>includes discussion of two </a:t>
            </a:r>
            <a:r>
              <a:rPr sz="1200" dirty="0">
                <a:latin typeface="Georgia"/>
                <a:cs typeface="Georgia"/>
              </a:rPr>
              <a:t>types </a:t>
            </a:r>
            <a:r>
              <a:rPr sz="1200" spc="-5" dirty="0">
                <a:latin typeface="Georgia"/>
                <a:cs typeface="Georgia"/>
              </a:rPr>
              <a:t>of models of spatial</a:t>
            </a:r>
            <a:r>
              <a:rPr sz="1200" spc="12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dependence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71450" indent="-158750">
              <a:lnSpc>
                <a:spcPts val="1400"/>
              </a:lnSpc>
              <a:spcBef>
                <a:spcPts val="5"/>
              </a:spcBef>
              <a:buAutoNum type="arabicParenR"/>
              <a:tabLst>
                <a:tab pos="172085" algn="l"/>
              </a:tabLst>
            </a:pPr>
            <a:r>
              <a:rPr sz="1200" spc="-5" dirty="0">
                <a:latin typeface="Georgia"/>
                <a:cs typeface="Georgia"/>
              </a:rPr>
              <a:t>Spatial</a:t>
            </a:r>
            <a:r>
              <a:rPr sz="1200" spc="-6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lag</a:t>
            </a:r>
            <a:endParaRPr sz="1200">
              <a:latin typeface="Georgia"/>
              <a:cs typeface="Georgia"/>
            </a:endParaRPr>
          </a:p>
          <a:p>
            <a:pPr marL="191135" indent="-178435">
              <a:lnSpc>
                <a:spcPts val="1400"/>
              </a:lnSpc>
              <a:buAutoNum type="arabicParenR"/>
              <a:tabLst>
                <a:tab pos="191770" algn="l"/>
              </a:tabLst>
            </a:pPr>
            <a:r>
              <a:rPr sz="1200" spc="-5" dirty="0">
                <a:latin typeface="Georgia"/>
                <a:cs typeface="Georgia"/>
              </a:rPr>
              <a:t>Spatial</a:t>
            </a:r>
            <a:r>
              <a:rPr sz="1200" spc="-5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error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Georgia"/>
                <a:cs typeface="Georgia"/>
              </a:rPr>
              <a:t>It then shows how to estimate simple spatial regression models </a:t>
            </a:r>
            <a:r>
              <a:rPr sz="1200" dirty="0">
                <a:latin typeface="Georgia"/>
                <a:cs typeface="Georgia"/>
              </a:rPr>
              <a:t>in</a:t>
            </a:r>
            <a:r>
              <a:rPr sz="1200" spc="70" dirty="0">
                <a:latin typeface="Georgia"/>
                <a:cs typeface="Georgia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GeoDa</a:t>
            </a:r>
            <a:endParaRPr sz="12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71450" indent="-158750">
              <a:lnSpc>
                <a:spcPts val="1405"/>
              </a:lnSpc>
              <a:spcBef>
                <a:spcPts val="5"/>
              </a:spcBef>
              <a:buAutoNum type="arabicParenR"/>
              <a:tabLst>
                <a:tab pos="172085" algn="l"/>
              </a:tabLst>
            </a:pPr>
            <a:r>
              <a:rPr sz="1200" spc="-5" dirty="0">
                <a:latin typeface="Georgia"/>
                <a:cs typeface="Georgia"/>
              </a:rPr>
              <a:t>Classical OLS regression with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diagnostics</a:t>
            </a:r>
            <a:endParaRPr sz="1200">
              <a:latin typeface="Georgia"/>
              <a:cs typeface="Georgia"/>
            </a:endParaRPr>
          </a:p>
          <a:p>
            <a:pPr marL="191135" indent="-178435">
              <a:lnSpc>
                <a:spcPts val="1405"/>
              </a:lnSpc>
              <a:buAutoNum type="arabicParenR"/>
              <a:tabLst>
                <a:tab pos="191770" algn="l"/>
              </a:tabLst>
            </a:pPr>
            <a:r>
              <a:rPr sz="1200" spc="-5" dirty="0">
                <a:latin typeface="Georgia"/>
                <a:cs typeface="Georgia"/>
              </a:rPr>
              <a:t>Spatial lag model </a:t>
            </a:r>
            <a:r>
              <a:rPr sz="1200" dirty="0">
                <a:latin typeface="Georgia"/>
                <a:cs typeface="Georgia"/>
              </a:rPr>
              <a:t>vs. </a:t>
            </a:r>
            <a:r>
              <a:rPr sz="1200" spc="-5" dirty="0">
                <a:latin typeface="Georgia"/>
                <a:cs typeface="Georgia"/>
              </a:rPr>
              <a:t>Spatial error</a:t>
            </a:r>
            <a:r>
              <a:rPr sz="1200" spc="4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model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Georgia"/>
                <a:cs typeface="Georgia"/>
              </a:rPr>
              <a:t>Data and</a:t>
            </a:r>
            <a:r>
              <a:rPr sz="1200" spc="-6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Shapefiles: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60"/>
              </a:lnSpc>
            </a:pPr>
            <a:r>
              <a:rPr sz="1200" spc="-5" dirty="0">
                <a:latin typeface="Georgia"/>
                <a:cs typeface="Georgia"/>
              </a:rPr>
              <a:t>We will use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US </a:t>
            </a:r>
            <a:r>
              <a:rPr sz="1200" dirty="0">
                <a:latin typeface="Georgia"/>
                <a:cs typeface="Georgia"/>
              </a:rPr>
              <a:t>2000 </a:t>
            </a:r>
            <a:r>
              <a:rPr sz="1200" spc="-5" dirty="0">
                <a:latin typeface="Georgia"/>
                <a:cs typeface="Georgia"/>
              </a:rPr>
              <a:t>Census data for Manhattan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New </a:t>
            </a:r>
            <a:r>
              <a:rPr sz="1200" dirty="0">
                <a:latin typeface="Georgia"/>
                <a:cs typeface="Georgia"/>
              </a:rPr>
              <a:t>York </a:t>
            </a:r>
            <a:r>
              <a:rPr sz="1200" spc="-5" dirty="0">
                <a:latin typeface="Georgia"/>
                <a:cs typeface="Georgia"/>
              </a:rPr>
              <a:t>City. The zipped data  file </a:t>
            </a:r>
            <a:r>
              <a:rPr sz="1200" dirty="0">
                <a:latin typeface="Georgia"/>
                <a:cs typeface="Georgia"/>
              </a:rPr>
              <a:t>is on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S4 Training </a:t>
            </a:r>
            <a:r>
              <a:rPr sz="1200" spc="-5" dirty="0">
                <a:latin typeface="Georgia"/>
                <a:cs typeface="Georgia"/>
              </a:rPr>
              <a:t>page </a:t>
            </a:r>
            <a:r>
              <a:rPr sz="1200" dirty="0">
                <a:latin typeface="Georgia"/>
                <a:cs typeface="Georgia"/>
              </a:rPr>
              <a:t>and can </a:t>
            </a:r>
            <a:r>
              <a:rPr sz="1200" spc="-5" dirty="0">
                <a:latin typeface="Georgia"/>
                <a:cs typeface="Georgia"/>
              </a:rPr>
              <a:t>be downloaded </a:t>
            </a:r>
            <a:r>
              <a:rPr sz="1200" dirty="0">
                <a:latin typeface="Georgia"/>
                <a:cs typeface="Georgia"/>
              </a:rPr>
              <a:t>from  </a:t>
            </a:r>
            <a:r>
              <a:rPr sz="1200" u="sng" dirty="0">
                <a:solidFill>
                  <a:srgbClr val="0000FF"/>
                </a:solidFill>
                <a:latin typeface="Georgia"/>
                <a:cs typeface="Georgia"/>
                <a:hlinkClick r:id="rId2"/>
              </a:rPr>
              <a:t>http://www.s4.brown.edu/S4/about.htm </a:t>
            </a:r>
            <a:r>
              <a:rPr sz="1200" dirty="0">
                <a:latin typeface="Georgia"/>
                <a:cs typeface="Georgia"/>
              </a:rPr>
              <a:t>click on S4 </a:t>
            </a:r>
            <a:r>
              <a:rPr sz="1200" spc="-5" dirty="0">
                <a:latin typeface="Georgia"/>
                <a:cs typeface="Georgia"/>
              </a:rPr>
              <a:t>tutorials; scroll down to GeoDa</a:t>
            </a:r>
            <a:r>
              <a:rPr sz="1200" spc="1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3.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79705">
              <a:lnSpc>
                <a:spcPts val="1360"/>
              </a:lnSpc>
              <a:spcBef>
                <a:spcPts val="5"/>
              </a:spcBef>
            </a:pPr>
            <a:r>
              <a:rPr sz="1200" spc="-5" dirty="0">
                <a:latin typeface="Georgia"/>
                <a:cs typeface="Georgia"/>
              </a:rPr>
              <a:t>The shapefile </a:t>
            </a:r>
            <a:r>
              <a:rPr sz="1200" b="1" dirty="0">
                <a:latin typeface="Georgia"/>
                <a:cs typeface="Georgia"/>
              </a:rPr>
              <a:t>newyork.shp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the map of Manhattan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New York City with </a:t>
            </a:r>
            <a:r>
              <a:rPr sz="1200" spc="-10" dirty="0">
                <a:latin typeface="Georgia"/>
                <a:cs typeface="Georgia"/>
              </a:rPr>
              <a:t>Census  </a:t>
            </a:r>
            <a:r>
              <a:rPr sz="1200" dirty="0">
                <a:latin typeface="Georgia"/>
                <a:cs typeface="Georgia"/>
              </a:rPr>
              <a:t>2000 </a:t>
            </a:r>
            <a:r>
              <a:rPr sz="1200" spc="-5" dirty="0">
                <a:latin typeface="Georgia"/>
                <a:cs typeface="Georgia"/>
              </a:rPr>
              <a:t>data </a:t>
            </a:r>
            <a:r>
              <a:rPr sz="1200" dirty="0">
                <a:latin typeface="Georgia"/>
                <a:cs typeface="Georgia"/>
              </a:rPr>
              <a:t>from summary </a:t>
            </a:r>
            <a:r>
              <a:rPr sz="1200" spc="-5" dirty="0">
                <a:latin typeface="Georgia"/>
                <a:cs typeface="Georgia"/>
              </a:rPr>
              <a:t>file </a:t>
            </a:r>
            <a:r>
              <a:rPr sz="1200" dirty="0">
                <a:latin typeface="Georgia"/>
                <a:cs typeface="Georgia"/>
              </a:rPr>
              <a:t>3. </a:t>
            </a:r>
            <a:r>
              <a:rPr sz="1200" spc="-5" dirty="0">
                <a:latin typeface="Georgia"/>
                <a:cs typeface="Georgia"/>
              </a:rPr>
              <a:t>These are socioeconomic attributes for 297 Census  tracts. It includes the following</a:t>
            </a:r>
            <a:r>
              <a:rPr sz="1200" spc="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variables: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Vraiable </a:t>
            </a:r>
            <a:r>
              <a:rPr sz="1000" dirty="0">
                <a:latin typeface="Arial"/>
                <a:cs typeface="Arial"/>
              </a:rPr>
              <a:t>name 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Label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180" y="5670299"/>
            <a:ext cx="590550" cy="302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20">
              <a:lnSpc>
                <a:spcPct val="104000"/>
              </a:lnSpc>
            </a:pPr>
            <a:r>
              <a:rPr sz="1000" spc="-5" dirty="0">
                <a:latin typeface="Arial"/>
                <a:cs typeface="Arial"/>
              </a:rPr>
              <a:t>POLYID  STATE  </a:t>
            </a:r>
            <a:r>
              <a:rPr sz="1000" dirty="0">
                <a:latin typeface="Arial"/>
                <a:cs typeface="Arial"/>
              </a:rPr>
              <a:t>COU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dirty="0">
                <a:latin typeface="Arial"/>
                <a:cs typeface="Arial"/>
              </a:rPr>
              <a:t>TY  </a:t>
            </a:r>
            <a:r>
              <a:rPr sz="1000" spc="-5" dirty="0">
                <a:latin typeface="Arial"/>
                <a:cs typeface="Arial"/>
              </a:rPr>
              <a:t>TRACT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400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sctrct00  </a:t>
            </a:r>
            <a:r>
              <a:rPr sz="1000" dirty="0">
                <a:latin typeface="Arial"/>
                <a:cs typeface="Arial"/>
              </a:rPr>
              <a:t>hvalue  t0_pop  pctnhw  pctnhb  pcthsp  pctasn  </a:t>
            </a:r>
            <a:r>
              <a:rPr sz="1000" spc="-5" dirty="0">
                <a:latin typeface="Arial"/>
                <a:cs typeface="Arial"/>
              </a:rPr>
              <a:t>t0p_own  t0p_coll  t0p_prf  t0p_u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mp  t0p_for  t0p_rec  t0_minc  t0p_poor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2120" y="5670146"/>
            <a:ext cx="3843020" cy="302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01950">
              <a:lnSpc>
                <a:spcPct val="104099"/>
              </a:lnSpc>
            </a:pPr>
            <a:r>
              <a:rPr sz="1000" spc="-5" dirty="0">
                <a:latin typeface="Arial"/>
                <a:cs typeface="Arial"/>
              </a:rPr>
              <a:t>Polygon ID  State FIPS  County </a:t>
            </a:r>
            <a:r>
              <a:rPr sz="1000" dirty="0">
                <a:latin typeface="Arial"/>
                <a:cs typeface="Arial"/>
              </a:rPr>
              <a:t>FIPS  </a:t>
            </a:r>
            <a:r>
              <a:rPr sz="1000" spc="-5" dirty="0">
                <a:latin typeface="Arial"/>
                <a:cs typeface="Arial"/>
              </a:rPr>
              <a:t>Census Tract ID  FIPSID</a:t>
            </a:r>
            <a:endParaRPr sz="1000">
              <a:latin typeface="Arial"/>
              <a:cs typeface="Arial"/>
            </a:endParaRPr>
          </a:p>
          <a:p>
            <a:pPr marL="12700" marR="2585085">
              <a:lnSpc>
                <a:spcPct val="104000"/>
              </a:lnSpc>
            </a:pPr>
            <a:r>
              <a:rPr sz="1000" dirty="0">
                <a:latin typeface="Arial"/>
                <a:cs typeface="Arial"/>
              </a:rPr>
              <a:t>Median housing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value  </a:t>
            </a:r>
            <a:r>
              <a:rPr sz="1000" spc="-5" dirty="0">
                <a:latin typeface="Arial"/>
                <a:cs typeface="Arial"/>
              </a:rPr>
              <a:t>Total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  <a:p>
            <a:pPr marL="12700" marR="1783080" algn="just">
              <a:lnSpc>
                <a:spcPct val="104000"/>
              </a:lnSpc>
            </a:pPr>
            <a:r>
              <a:rPr sz="1000" dirty="0">
                <a:latin typeface="Arial"/>
                <a:cs typeface="Arial"/>
              </a:rPr>
              <a:t>Percent non-Hispanic white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persons  </a:t>
            </a:r>
            <a:r>
              <a:rPr sz="1000" dirty="0">
                <a:latin typeface="Arial"/>
                <a:cs typeface="Arial"/>
              </a:rPr>
              <a:t>Percent non-Hispanic black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persons  </a:t>
            </a:r>
            <a:r>
              <a:rPr sz="1000" dirty="0">
                <a:latin typeface="Arial"/>
                <a:cs typeface="Arial"/>
              </a:rPr>
              <a:t>Percent </a:t>
            </a:r>
            <a:r>
              <a:rPr sz="1000" spc="-5" dirty="0">
                <a:latin typeface="Arial"/>
                <a:cs typeface="Arial"/>
              </a:rPr>
              <a:t>Hispanic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persons</a:t>
            </a:r>
            <a:endParaRPr sz="1000">
              <a:latin typeface="Arial"/>
              <a:cs typeface="Arial"/>
            </a:endParaRPr>
          </a:p>
          <a:p>
            <a:pPr marL="12700" marR="2386330" indent="-635">
              <a:lnSpc>
                <a:spcPct val="104000"/>
              </a:lnSpc>
            </a:pPr>
            <a:r>
              <a:rPr sz="1000" dirty="0">
                <a:latin typeface="Arial"/>
                <a:cs typeface="Arial"/>
              </a:rPr>
              <a:t>Percent Asian </a:t>
            </a:r>
            <a:r>
              <a:rPr sz="1000" spc="-5" dirty="0">
                <a:latin typeface="Arial"/>
                <a:cs typeface="Arial"/>
              </a:rPr>
              <a:t>persons  Percent homeowners  </a:t>
            </a:r>
            <a:r>
              <a:rPr sz="1000" dirty="0">
                <a:latin typeface="Arial"/>
                <a:cs typeface="Arial"/>
              </a:rPr>
              <a:t>Percent college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educated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4000"/>
              </a:lnSpc>
            </a:pPr>
            <a:r>
              <a:rPr sz="1000" spc="-5" dirty="0">
                <a:latin typeface="Arial"/>
                <a:cs typeface="Arial"/>
              </a:rPr>
              <a:t>Percent of people employed in </a:t>
            </a:r>
            <a:r>
              <a:rPr sz="1000" dirty="0">
                <a:latin typeface="Arial"/>
                <a:cs typeface="Arial"/>
              </a:rPr>
              <a:t>professional/managerial occupations  </a:t>
            </a:r>
            <a:r>
              <a:rPr sz="1000" spc="-5" dirty="0">
                <a:latin typeface="Arial"/>
                <a:cs typeface="Arial"/>
              </a:rPr>
              <a:t>Percent of people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unemployed</a:t>
            </a:r>
            <a:endParaRPr sz="1000">
              <a:latin typeface="Arial"/>
              <a:cs typeface="Arial"/>
            </a:endParaRPr>
          </a:p>
          <a:p>
            <a:pPr marL="12700" marR="2180590" indent="635">
              <a:lnSpc>
                <a:spcPct val="104000"/>
              </a:lnSpc>
              <a:spcBef>
                <a:spcPts val="5"/>
              </a:spcBef>
            </a:pPr>
            <a:r>
              <a:rPr sz="1000" dirty="0">
                <a:latin typeface="Arial"/>
                <a:cs typeface="Arial"/>
              </a:rPr>
              <a:t>Percent foreign born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persons  </a:t>
            </a:r>
            <a:r>
              <a:rPr sz="1000" spc="-5" dirty="0">
                <a:latin typeface="Arial"/>
                <a:cs typeface="Arial"/>
              </a:rPr>
              <a:t>Percent recent immigrants  Median household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income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000" spc="-5" dirty="0">
                <a:latin typeface="Arial"/>
                <a:cs typeface="Arial"/>
              </a:rPr>
              <a:t>Percent total population below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poverty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1700" y="4191000"/>
            <a:ext cx="586041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2207"/>
            <a:ext cx="5866130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AutoNum type="alphaLcPeriod" startAt="4"/>
              <a:tabLst>
                <a:tab pos="177800" algn="l"/>
              </a:tabLst>
            </a:pPr>
            <a:r>
              <a:rPr sz="1200" spc="-5" dirty="0">
                <a:latin typeface="Georgia"/>
                <a:cs typeface="Georgia"/>
              </a:rPr>
              <a:t>Check </a:t>
            </a:r>
            <a:r>
              <a:rPr sz="1200" b="1" spc="-5" dirty="0">
                <a:latin typeface="Courier New"/>
                <a:cs typeface="Courier New"/>
              </a:rPr>
              <a:t>Spatial Error</a:t>
            </a:r>
            <a:r>
              <a:rPr sz="1200" b="1" spc="-455" dirty="0">
                <a:latin typeface="Courier New"/>
                <a:cs typeface="Courier New"/>
              </a:rPr>
              <a:t> </a:t>
            </a:r>
            <a:r>
              <a:rPr sz="1200" dirty="0">
                <a:latin typeface="Georgia"/>
                <a:cs typeface="Georgia"/>
              </a:rPr>
              <a:t>and click </a:t>
            </a:r>
            <a:r>
              <a:rPr sz="1200" b="1" dirty="0">
                <a:latin typeface="Courier New"/>
                <a:cs typeface="Courier New"/>
              </a:rPr>
              <a:t>Run</a:t>
            </a:r>
            <a:r>
              <a:rPr sz="1200" dirty="0">
                <a:latin typeface="Georgia"/>
                <a:cs typeface="Georgia"/>
              </a:rPr>
              <a:t>. </a:t>
            </a:r>
            <a:r>
              <a:rPr sz="1200" spc="-5" dirty="0">
                <a:latin typeface="Georgia"/>
                <a:cs typeface="Georgia"/>
              </a:rPr>
              <a:t>Then </a:t>
            </a:r>
            <a:r>
              <a:rPr sz="1200" dirty="0">
                <a:latin typeface="Georgia"/>
                <a:cs typeface="Georgia"/>
              </a:rPr>
              <a:t>click </a:t>
            </a:r>
            <a:r>
              <a:rPr sz="1200" b="1" dirty="0">
                <a:latin typeface="Courier New"/>
                <a:cs typeface="Courier New"/>
              </a:rPr>
              <a:t>OK</a:t>
            </a:r>
            <a:r>
              <a:rPr sz="1200" dirty="0"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 marR="24130">
              <a:lnSpc>
                <a:spcPts val="1360"/>
              </a:lnSpc>
              <a:spcBef>
                <a:spcPts val="630"/>
              </a:spcBef>
              <a:buAutoNum type="alphaLcPeriod" startAt="4"/>
              <a:tabLst>
                <a:tab pos="164465" algn="l"/>
              </a:tabLst>
            </a:pPr>
            <a:r>
              <a:rPr sz="1200" spc="-5" dirty="0">
                <a:latin typeface="Georgia"/>
                <a:cs typeface="Georgia"/>
              </a:rPr>
              <a:t>Two new windows of regression output will appear,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they present results for both  </a:t>
            </a:r>
            <a:r>
              <a:rPr sz="1200" dirty="0">
                <a:latin typeface="Georgia"/>
                <a:cs typeface="Georgia"/>
              </a:rPr>
              <a:t>spatial </a:t>
            </a:r>
            <a:r>
              <a:rPr sz="1200" spc="-5" dirty="0">
                <a:latin typeface="Georgia"/>
                <a:cs typeface="Georgia"/>
              </a:rPr>
              <a:t>lag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spatial error</a:t>
            </a:r>
            <a:r>
              <a:rPr sz="1200" spc="-1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models.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ts val="1360"/>
              </a:lnSpc>
              <a:spcBef>
                <a:spcPts val="600"/>
              </a:spcBef>
            </a:pPr>
            <a:r>
              <a:rPr sz="1200" dirty="0">
                <a:latin typeface="Georgia"/>
                <a:cs typeface="Georgia"/>
              </a:rPr>
              <a:t>1) First, </a:t>
            </a:r>
            <a:r>
              <a:rPr sz="1200" spc="-5" dirty="0">
                <a:latin typeface="Georgia"/>
                <a:cs typeface="Georgia"/>
              </a:rPr>
              <a:t>we see the results </a:t>
            </a:r>
            <a:r>
              <a:rPr sz="1200" dirty="0">
                <a:latin typeface="Georgia"/>
                <a:cs typeface="Georgia"/>
              </a:rPr>
              <a:t>from </a:t>
            </a:r>
            <a:r>
              <a:rPr sz="1200" spc="-5" dirty="0">
                <a:latin typeface="Georgia"/>
                <a:cs typeface="Georgia"/>
              </a:rPr>
              <a:t>spatial lag model. </a:t>
            </a:r>
            <a:r>
              <a:rPr sz="1200" dirty="0">
                <a:latin typeface="Georgia"/>
                <a:cs typeface="Georgia"/>
              </a:rPr>
              <a:t>Again, </a:t>
            </a:r>
            <a:r>
              <a:rPr sz="1200" spc="-5" dirty="0">
                <a:latin typeface="Georgia"/>
                <a:cs typeface="Georgia"/>
              </a:rPr>
              <a:t>it consists of multiple </a:t>
            </a:r>
            <a:r>
              <a:rPr sz="1200" spc="-10" dirty="0">
                <a:latin typeface="Georgia"/>
                <a:cs typeface="Georgia"/>
              </a:rPr>
              <a:t>sections 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begins with general </a:t>
            </a:r>
            <a:r>
              <a:rPr sz="1200" dirty="0">
                <a:latin typeface="Georgia"/>
                <a:cs typeface="Georgia"/>
              </a:rPr>
              <a:t>information and regression </a:t>
            </a:r>
            <a:r>
              <a:rPr sz="1200" spc="-5" dirty="0">
                <a:latin typeface="Georgia"/>
                <a:cs typeface="Georgia"/>
              </a:rPr>
              <a:t>coefficients with significance</a:t>
            </a:r>
            <a:r>
              <a:rPr sz="1200" spc="12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tests.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399" y="2257805"/>
            <a:ext cx="5486400" cy="3717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6296954"/>
            <a:ext cx="5950585" cy="1650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700"/>
              </a:lnSpc>
            </a:pPr>
            <a:r>
              <a:rPr sz="1200" spc="-5" dirty="0">
                <a:latin typeface="Georgia"/>
                <a:cs typeface="Georgia"/>
              </a:rPr>
              <a:t>Notice, besides the </a:t>
            </a:r>
            <a:r>
              <a:rPr sz="1200" dirty="0">
                <a:latin typeface="Georgia"/>
                <a:cs typeface="Georgia"/>
              </a:rPr>
              <a:t>information </a:t>
            </a:r>
            <a:r>
              <a:rPr sz="1200" spc="-5" dirty="0">
                <a:latin typeface="Georgia"/>
                <a:cs typeface="Georgia"/>
              </a:rPr>
              <a:t>that appeared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previous OLS regression output, </a:t>
            </a:r>
            <a:r>
              <a:rPr sz="1200" spc="-10" dirty="0">
                <a:latin typeface="Georgia"/>
                <a:cs typeface="Georgia"/>
              </a:rPr>
              <a:t>we  </a:t>
            </a:r>
            <a:r>
              <a:rPr sz="1200" spc="-5" dirty="0">
                <a:latin typeface="Georgia"/>
                <a:cs typeface="Georgia"/>
              </a:rPr>
              <a:t>have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designated spatial weight file: rook.GAL.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the spatial lag term of  homeownership </a:t>
            </a:r>
            <a:r>
              <a:rPr sz="1200" dirty="0">
                <a:latin typeface="Georgia"/>
                <a:cs typeface="Georgia"/>
              </a:rPr>
              <a:t>W_T0P_OWN </a:t>
            </a:r>
            <a:r>
              <a:rPr sz="1200" spc="-5" dirty="0">
                <a:latin typeface="Georgia"/>
                <a:cs typeface="Georgia"/>
              </a:rPr>
              <a:t>appeared </a:t>
            </a:r>
            <a:r>
              <a:rPr sz="1200" dirty="0">
                <a:latin typeface="Georgia"/>
                <a:cs typeface="Georgia"/>
              </a:rPr>
              <a:t>as an </a:t>
            </a:r>
            <a:r>
              <a:rPr sz="1200" spc="-5" dirty="0">
                <a:latin typeface="Georgia"/>
                <a:cs typeface="Georgia"/>
              </a:rPr>
              <a:t>additional </a:t>
            </a:r>
            <a:r>
              <a:rPr sz="1200" dirty="0">
                <a:latin typeface="Georgia"/>
                <a:cs typeface="Georgia"/>
              </a:rPr>
              <a:t>indicator. </a:t>
            </a:r>
            <a:r>
              <a:rPr sz="1200" spc="-5" dirty="0">
                <a:latin typeface="Georgia"/>
                <a:cs typeface="Georgia"/>
              </a:rPr>
              <a:t>(Its coefficient  parameter </a:t>
            </a:r>
            <a:r>
              <a:rPr sz="1200" dirty="0">
                <a:latin typeface="Georgia"/>
                <a:cs typeface="Georgia"/>
              </a:rPr>
              <a:t>(Rho) </a:t>
            </a:r>
            <a:r>
              <a:rPr sz="1200" spc="-5" dirty="0">
                <a:latin typeface="Georgia"/>
                <a:cs typeface="Georgia"/>
              </a:rPr>
              <a:t>reflects the spatial </a:t>
            </a:r>
            <a:r>
              <a:rPr sz="1200" dirty="0">
                <a:latin typeface="Georgia"/>
                <a:cs typeface="Georgia"/>
              </a:rPr>
              <a:t>dependence </a:t>
            </a:r>
            <a:r>
              <a:rPr sz="1200" spc="-5" dirty="0">
                <a:latin typeface="Georgia"/>
                <a:cs typeface="Georgia"/>
              </a:rPr>
              <a:t>inherent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our sample data, measuring  the average influence </a:t>
            </a:r>
            <a:r>
              <a:rPr sz="1200" dirty="0">
                <a:latin typeface="Georgia"/>
                <a:cs typeface="Georgia"/>
              </a:rPr>
              <a:t>on </a:t>
            </a:r>
            <a:r>
              <a:rPr sz="1200" spc="-5" dirty="0">
                <a:latin typeface="Georgia"/>
                <a:cs typeface="Georgia"/>
              </a:rPr>
              <a:t>observations by their neighboring </a:t>
            </a:r>
            <a:r>
              <a:rPr sz="1200" dirty="0">
                <a:latin typeface="Georgia"/>
                <a:cs typeface="Georgia"/>
              </a:rPr>
              <a:t>observations.) </a:t>
            </a:r>
            <a:r>
              <a:rPr sz="1200" spc="-5" dirty="0">
                <a:latin typeface="Georgia"/>
                <a:cs typeface="Georgia"/>
              </a:rPr>
              <a:t>It </a:t>
            </a:r>
            <a:r>
              <a:rPr sz="1200" dirty="0">
                <a:latin typeface="Georgia"/>
                <a:cs typeface="Georgia"/>
              </a:rPr>
              <a:t>has a  </a:t>
            </a:r>
            <a:r>
              <a:rPr sz="1200" spc="-5" dirty="0">
                <a:latin typeface="Georgia"/>
                <a:cs typeface="Georgia"/>
              </a:rPr>
              <a:t>positive effect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it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highly </a:t>
            </a:r>
            <a:r>
              <a:rPr sz="1200" dirty="0">
                <a:latin typeface="Georgia"/>
                <a:cs typeface="Georgia"/>
              </a:rPr>
              <a:t>significant. As a </a:t>
            </a:r>
            <a:r>
              <a:rPr sz="1200" spc="-5" dirty="0">
                <a:latin typeface="Georgia"/>
                <a:cs typeface="Georgia"/>
              </a:rPr>
              <a:t>result, the general model fit improved, </a:t>
            </a:r>
            <a:r>
              <a:rPr sz="1200" dirty="0">
                <a:latin typeface="Georgia"/>
                <a:cs typeface="Georgia"/>
              </a:rPr>
              <a:t>as  </a:t>
            </a:r>
            <a:r>
              <a:rPr sz="1200" spc="-5" dirty="0">
                <a:latin typeface="Georgia"/>
                <a:cs typeface="Georgia"/>
              </a:rPr>
              <a:t>indicated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higher </a:t>
            </a:r>
            <a:r>
              <a:rPr sz="1200" dirty="0">
                <a:latin typeface="Georgia"/>
                <a:cs typeface="Georgia"/>
              </a:rPr>
              <a:t>values </a:t>
            </a:r>
            <a:r>
              <a:rPr sz="1200" spc="-5" dirty="0">
                <a:latin typeface="Georgia"/>
                <a:cs typeface="Georgia"/>
              </a:rPr>
              <a:t>of R-squared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Log likelihood. The effects of other  independent </a:t>
            </a:r>
            <a:r>
              <a:rPr sz="1200" dirty="0">
                <a:latin typeface="Georgia"/>
                <a:cs typeface="Georgia"/>
              </a:rPr>
              <a:t>variables remain </a:t>
            </a:r>
            <a:r>
              <a:rPr sz="1200" spc="-5" dirty="0">
                <a:latin typeface="Georgia"/>
                <a:cs typeface="Georgia"/>
              </a:rPr>
              <a:t>virtually the</a:t>
            </a:r>
            <a:r>
              <a:rPr sz="1200" spc="20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same.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dirty="0">
                <a:latin typeface="Georgia"/>
                <a:cs typeface="Georgia"/>
              </a:rPr>
              <a:t>2) </a:t>
            </a:r>
            <a:r>
              <a:rPr sz="1200" spc="-5" dirty="0">
                <a:latin typeface="Georgia"/>
                <a:cs typeface="Georgia"/>
              </a:rPr>
              <a:t>The following sections show tests of Heteroskedasticity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Spatial</a:t>
            </a:r>
            <a:r>
              <a:rPr sz="1200" spc="10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dependence.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1889" y="9243010"/>
            <a:ext cx="269875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r>
              <a:rPr sz="1200" dirty="0">
                <a:latin typeface="Georgia"/>
                <a:cs typeface="Georgia"/>
              </a:rPr>
              <a:t>10</a:t>
            </a:r>
            <a:endParaRPr sz="1200">
              <a:latin typeface="Georgia"/>
              <a:cs typeface="Georgia"/>
            </a:endParaRPr>
          </a:p>
          <a:p>
            <a:pPr algn="ctr">
              <a:lnSpc>
                <a:spcPts val="1400"/>
              </a:lnSpc>
            </a:pPr>
            <a:r>
              <a:rPr sz="1200" spc="-5" dirty="0">
                <a:latin typeface="Georgia"/>
                <a:cs typeface="Georgia"/>
              </a:rPr>
              <a:t>Spatial Structures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Social</a:t>
            </a:r>
            <a:r>
              <a:rPr sz="1200" spc="2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Sciences</a:t>
            </a:r>
            <a:endParaRPr sz="1200">
              <a:latin typeface="Georgia"/>
              <a:cs typeface="Georg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39" y="2261118"/>
            <a:ext cx="5962650" cy="3781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52800" y="6413389"/>
            <a:ext cx="7677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 err="1" smtClean="0"/>
              <a:t>NewYork</a:t>
            </a:r>
            <a:endParaRPr lang="en-CA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07669" y="8063753"/>
            <a:ext cx="369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More importantly, the AIC decreased.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399" y="990599"/>
            <a:ext cx="4724400" cy="1437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2675168"/>
            <a:ext cx="5966460" cy="113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30"/>
              </a:lnSpc>
            </a:pPr>
            <a:r>
              <a:rPr sz="1200" spc="-5" dirty="0">
                <a:latin typeface="Georgia"/>
                <a:cs typeface="Georgia"/>
              </a:rPr>
              <a:t>We </a:t>
            </a:r>
            <a:r>
              <a:rPr sz="1200" dirty="0">
                <a:latin typeface="Georgia"/>
                <a:cs typeface="Georgia"/>
              </a:rPr>
              <a:t>can </a:t>
            </a:r>
            <a:r>
              <a:rPr sz="1200" spc="-5" dirty="0">
                <a:latin typeface="Georgia"/>
                <a:cs typeface="Georgia"/>
              </a:rPr>
              <a:t>see that the low probability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Breusch-Pagan test suggests that there is</a:t>
            </a:r>
            <a:r>
              <a:rPr sz="1200" spc="125" dirty="0">
                <a:latin typeface="Georgia"/>
                <a:cs typeface="Georgia"/>
              </a:rPr>
              <a:t> </a:t>
            </a:r>
            <a:r>
              <a:rPr sz="1200" spc="-10" dirty="0">
                <a:latin typeface="Georgia"/>
                <a:cs typeface="Georgia"/>
              </a:rPr>
              <a:t>still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ts val="1360"/>
              </a:lnSpc>
              <a:spcBef>
                <a:spcPts val="75"/>
              </a:spcBef>
            </a:pPr>
            <a:r>
              <a:rPr sz="1200" spc="-5" dirty="0">
                <a:latin typeface="Georgia"/>
                <a:cs typeface="Georgia"/>
              </a:rPr>
              <a:t>Heteroskedasticity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model after </a:t>
            </a:r>
            <a:r>
              <a:rPr sz="1200" dirty="0">
                <a:latin typeface="Georgia"/>
                <a:cs typeface="Georgia"/>
              </a:rPr>
              <a:t>introducing </a:t>
            </a:r>
            <a:r>
              <a:rPr sz="1200" spc="-5" dirty="0">
                <a:latin typeface="Georgia"/>
                <a:cs typeface="Georgia"/>
              </a:rPr>
              <a:t>the spatial lag term. </a:t>
            </a:r>
            <a:r>
              <a:rPr sz="1200" dirty="0">
                <a:latin typeface="Georgia"/>
                <a:cs typeface="Georgia"/>
              </a:rPr>
              <a:t>And in </a:t>
            </a:r>
            <a:r>
              <a:rPr sz="1200" spc="-5" dirty="0">
                <a:latin typeface="Georgia"/>
                <a:cs typeface="Georgia"/>
              </a:rPr>
              <a:t>the  Likelihood </a:t>
            </a:r>
            <a:r>
              <a:rPr sz="1200" dirty="0">
                <a:latin typeface="Georgia"/>
                <a:cs typeface="Georgia"/>
              </a:rPr>
              <a:t>Ratio </a:t>
            </a:r>
            <a:r>
              <a:rPr sz="1200" spc="-5" dirty="0">
                <a:latin typeface="Georgia"/>
                <a:cs typeface="Georgia"/>
              </a:rPr>
              <a:t>Test of Spatial Lag Dependence, the result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still </a:t>
            </a:r>
            <a:r>
              <a:rPr sz="1200" dirty="0">
                <a:latin typeface="Georgia"/>
                <a:cs typeface="Georgia"/>
              </a:rPr>
              <a:t>significant. </a:t>
            </a:r>
            <a:r>
              <a:rPr sz="1200" spc="-5" dirty="0">
                <a:latin typeface="Georgia"/>
                <a:cs typeface="Georgia"/>
              </a:rPr>
              <a:t>Therefore,  we conclude that </a:t>
            </a:r>
            <a:r>
              <a:rPr sz="1200" dirty="0">
                <a:latin typeface="Georgia"/>
                <a:cs typeface="Georgia"/>
              </a:rPr>
              <a:t>although </a:t>
            </a:r>
            <a:r>
              <a:rPr sz="1200" spc="-5" dirty="0">
                <a:latin typeface="Georgia"/>
                <a:cs typeface="Georgia"/>
              </a:rPr>
              <a:t>the introduction of spatial lag term improved the model fit, it  didn’t make the spatial effects go</a:t>
            </a:r>
            <a:r>
              <a:rPr sz="1200" spc="-4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away.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1200" dirty="0">
                <a:latin typeface="Georgia"/>
                <a:cs typeface="Georgia"/>
              </a:rPr>
              <a:t>3) </a:t>
            </a:r>
            <a:r>
              <a:rPr sz="1200" spc="-5" dirty="0">
                <a:latin typeface="Georgia"/>
                <a:cs typeface="Georgia"/>
              </a:rPr>
              <a:t>Now let’s review results for the Spatial </a:t>
            </a:r>
            <a:r>
              <a:rPr sz="1200" dirty="0">
                <a:latin typeface="Georgia"/>
                <a:cs typeface="Georgia"/>
              </a:rPr>
              <a:t>Error</a:t>
            </a:r>
            <a:r>
              <a:rPr sz="1200" spc="8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model.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399" y="4118609"/>
            <a:ext cx="5143500" cy="35394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700" y="7982498"/>
            <a:ext cx="5859145" cy="105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700"/>
              </a:lnSpc>
            </a:pPr>
            <a:r>
              <a:rPr sz="1200" dirty="0">
                <a:latin typeface="Georgia"/>
                <a:cs typeface="Georgia"/>
              </a:rPr>
              <a:t>In comparison </a:t>
            </a:r>
            <a:r>
              <a:rPr sz="1200" spc="-5" dirty="0">
                <a:latin typeface="Georgia"/>
                <a:cs typeface="Georgia"/>
              </a:rPr>
              <a:t>with </a:t>
            </a:r>
            <a:r>
              <a:rPr sz="1200" dirty="0">
                <a:latin typeface="Georgia"/>
                <a:cs typeface="Georgia"/>
              </a:rPr>
              <a:t>the </a:t>
            </a:r>
            <a:r>
              <a:rPr sz="1200" spc="-5" dirty="0">
                <a:latin typeface="Georgia"/>
                <a:cs typeface="Georgia"/>
              </a:rPr>
              <a:t>Spatial Lag model output, we also have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designated </a:t>
            </a:r>
            <a:r>
              <a:rPr sz="1200" spc="-10" dirty="0">
                <a:latin typeface="Georgia"/>
                <a:cs typeface="Georgia"/>
              </a:rPr>
              <a:t>spatial  </a:t>
            </a:r>
            <a:r>
              <a:rPr sz="1200" spc="-5" dirty="0">
                <a:latin typeface="Georgia"/>
                <a:cs typeface="Georgia"/>
              </a:rPr>
              <a:t>weight file: </a:t>
            </a:r>
            <a:r>
              <a:rPr sz="1200" dirty="0">
                <a:latin typeface="Georgia"/>
                <a:cs typeface="Georgia"/>
              </a:rPr>
              <a:t>rook.GAL. And a </a:t>
            </a:r>
            <a:r>
              <a:rPr sz="1200" spc="-5" dirty="0">
                <a:latin typeface="Georgia"/>
                <a:cs typeface="Georgia"/>
              </a:rPr>
              <a:t>coefficient </a:t>
            </a:r>
            <a:r>
              <a:rPr sz="1200" dirty="0">
                <a:latin typeface="Georgia"/>
                <a:cs typeface="Georgia"/>
              </a:rPr>
              <a:t>on the </a:t>
            </a:r>
            <a:r>
              <a:rPr sz="1200" spc="-5" dirty="0">
                <a:latin typeface="Georgia"/>
                <a:cs typeface="Georgia"/>
              </a:rPr>
              <a:t>spatially correlated errors </a:t>
            </a:r>
            <a:r>
              <a:rPr sz="1200" dirty="0">
                <a:latin typeface="Georgia"/>
                <a:cs typeface="Georgia"/>
              </a:rPr>
              <a:t>(LAMBDA) is  </a:t>
            </a:r>
            <a:r>
              <a:rPr sz="1200" spc="-5" dirty="0">
                <a:latin typeface="Georgia"/>
                <a:cs typeface="Georgia"/>
              </a:rPr>
              <a:t>added </a:t>
            </a:r>
            <a:r>
              <a:rPr sz="1200" dirty="0">
                <a:latin typeface="Georgia"/>
                <a:cs typeface="Georgia"/>
              </a:rPr>
              <a:t>as an </a:t>
            </a:r>
            <a:r>
              <a:rPr sz="1200" spc="-5" dirty="0">
                <a:latin typeface="Georgia"/>
                <a:cs typeface="Georgia"/>
              </a:rPr>
              <a:t>additional </a:t>
            </a:r>
            <a:r>
              <a:rPr sz="1200" dirty="0">
                <a:latin typeface="Georgia"/>
                <a:cs typeface="Georgia"/>
              </a:rPr>
              <a:t>indicator. </a:t>
            </a:r>
            <a:r>
              <a:rPr sz="1200" spc="-5" dirty="0">
                <a:latin typeface="Georgia"/>
                <a:cs typeface="Georgia"/>
              </a:rPr>
              <a:t>It </a:t>
            </a:r>
            <a:r>
              <a:rPr sz="1200" dirty="0">
                <a:latin typeface="Georgia"/>
                <a:cs typeface="Georgia"/>
              </a:rPr>
              <a:t>has a positive </a:t>
            </a:r>
            <a:r>
              <a:rPr sz="1200" spc="-5" dirty="0">
                <a:latin typeface="Georgia"/>
                <a:cs typeface="Georgia"/>
              </a:rPr>
              <a:t>effect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it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highly </a:t>
            </a:r>
            <a:r>
              <a:rPr sz="1200" dirty="0">
                <a:latin typeface="Georgia"/>
                <a:cs typeface="Georgia"/>
              </a:rPr>
              <a:t>significant. As a  </a:t>
            </a:r>
            <a:r>
              <a:rPr sz="1200" spc="-5" dirty="0">
                <a:latin typeface="Georgia"/>
                <a:cs typeface="Georgia"/>
              </a:rPr>
              <a:t>result, the general model fit improved, </a:t>
            </a:r>
            <a:r>
              <a:rPr sz="1200" dirty="0">
                <a:latin typeface="Georgia"/>
                <a:cs typeface="Georgia"/>
              </a:rPr>
              <a:t>as </a:t>
            </a:r>
            <a:r>
              <a:rPr sz="1200" spc="-5" dirty="0">
                <a:latin typeface="Georgia"/>
                <a:cs typeface="Georgia"/>
              </a:rPr>
              <a:t>indicated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higher values of R-squared </a:t>
            </a:r>
            <a:r>
              <a:rPr sz="1200" dirty="0">
                <a:latin typeface="Georgia"/>
                <a:cs typeface="Georgia"/>
              </a:rPr>
              <a:t>and  Log </a:t>
            </a:r>
            <a:r>
              <a:rPr sz="1200" spc="-5" dirty="0">
                <a:latin typeface="Georgia"/>
                <a:cs typeface="Georgia"/>
              </a:rPr>
              <a:t>likelihood. Like the lag model, the </a:t>
            </a:r>
            <a:r>
              <a:rPr sz="1200" dirty="0">
                <a:latin typeface="Georgia"/>
                <a:cs typeface="Georgia"/>
              </a:rPr>
              <a:t>effects </a:t>
            </a:r>
            <a:r>
              <a:rPr sz="1200" spc="-5" dirty="0">
                <a:latin typeface="Georgia"/>
                <a:cs typeface="Georgia"/>
              </a:rPr>
              <a:t>of other independent </a:t>
            </a:r>
            <a:r>
              <a:rPr sz="1200" dirty="0">
                <a:latin typeface="Georgia"/>
                <a:cs typeface="Georgia"/>
              </a:rPr>
              <a:t>variables remain  </a:t>
            </a:r>
            <a:r>
              <a:rPr sz="1200" spc="-5" dirty="0">
                <a:latin typeface="Georgia"/>
                <a:cs typeface="Georgia"/>
              </a:rPr>
              <a:t>virtually the</a:t>
            </a:r>
            <a:r>
              <a:rPr sz="1200" spc="-2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same.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400"/>
              </a:lnSpc>
            </a:pPr>
            <a:fld id="{81D60167-4931-47E6-BA6A-407CBD079E47}" type="slidenum">
              <a:rPr dirty="0"/>
              <a:t>11</a:t>
            </a:fld>
            <a:endParaRPr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560" y="868252"/>
            <a:ext cx="59436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560" y="3911300"/>
            <a:ext cx="5991225" cy="4000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54174" y="8105001"/>
            <a:ext cx="7677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 err="1" smtClean="0"/>
              <a:t>NewYork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2207"/>
            <a:ext cx="420497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Georgia"/>
                <a:cs typeface="Georgia"/>
              </a:rPr>
              <a:t>4) </a:t>
            </a:r>
            <a:r>
              <a:rPr sz="1200" spc="-5" dirty="0">
                <a:latin typeface="Georgia"/>
                <a:cs typeface="Georgia"/>
              </a:rPr>
              <a:t>Diagnostics of Heteroskedasticity </a:t>
            </a:r>
            <a:r>
              <a:rPr sz="1200" dirty="0">
                <a:latin typeface="Georgia"/>
                <a:cs typeface="Georgia"/>
              </a:rPr>
              <a:t>and spatial</a:t>
            </a:r>
            <a:r>
              <a:rPr sz="1200" spc="9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independence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399" y="1163573"/>
            <a:ext cx="5524500" cy="1681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3168182"/>
            <a:ext cx="5965190" cy="5071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700"/>
              </a:lnSpc>
            </a:pPr>
            <a:r>
              <a:rPr sz="1200" dirty="0">
                <a:latin typeface="Georgia"/>
                <a:cs typeface="Georgia"/>
              </a:rPr>
              <a:t>Similar </a:t>
            </a:r>
            <a:r>
              <a:rPr sz="1200" spc="-5" dirty="0">
                <a:latin typeface="Georgia"/>
                <a:cs typeface="Georgia"/>
              </a:rPr>
              <a:t>to the lag model, the Heteroskedasticity test </a:t>
            </a:r>
            <a:r>
              <a:rPr sz="1200" dirty="0">
                <a:latin typeface="Georgia"/>
                <a:cs typeface="Georgia"/>
              </a:rPr>
              <a:t>remains </a:t>
            </a:r>
            <a:r>
              <a:rPr sz="1200" spc="-5" dirty="0">
                <a:latin typeface="Georgia"/>
                <a:cs typeface="Georgia"/>
              </a:rPr>
              <a:t>significant. Also, </a:t>
            </a:r>
            <a:r>
              <a:rPr sz="1200" spc="-10" dirty="0">
                <a:latin typeface="Georgia"/>
                <a:cs typeface="Georgia"/>
              </a:rPr>
              <a:t>the  </a:t>
            </a:r>
            <a:r>
              <a:rPr sz="1200" spc="-5" dirty="0">
                <a:latin typeface="Georgia"/>
                <a:cs typeface="Georgia"/>
              </a:rPr>
              <a:t>Likelihood </a:t>
            </a:r>
            <a:r>
              <a:rPr sz="1200" dirty="0">
                <a:latin typeface="Georgia"/>
                <a:cs typeface="Georgia"/>
              </a:rPr>
              <a:t>Ratio </a:t>
            </a:r>
            <a:r>
              <a:rPr sz="1200" spc="-5" dirty="0">
                <a:latin typeface="Georgia"/>
                <a:cs typeface="Georgia"/>
              </a:rPr>
              <a:t>Test of Spatial </a:t>
            </a:r>
            <a:r>
              <a:rPr sz="1200" dirty="0">
                <a:latin typeface="Georgia"/>
                <a:cs typeface="Georgia"/>
              </a:rPr>
              <a:t>Error </a:t>
            </a:r>
            <a:r>
              <a:rPr sz="1200" spc="-5" dirty="0">
                <a:latin typeface="Georgia"/>
                <a:cs typeface="Georgia"/>
              </a:rPr>
              <a:t>Dependence </a:t>
            </a:r>
            <a:r>
              <a:rPr sz="1200" dirty="0">
                <a:latin typeface="Georgia"/>
                <a:cs typeface="Georgia"/>
              </a:rPr>
              <a:t>has a </a:t>
            </a:r>
            <a:r>
              <a:rPr sz="1200" spc="-5" dirty="0">
                <a:latin typeface="Georgia"/>
                <a:cs typeface="Georgia"/>
              </a:rPr>
              <a:t>significant result. Therefore, we  conclude that </a:t>
            </a:r>
            <a:r>
              <a:rPr sz="1200" dirty="0">
                <a:latin typeface="Georgia"/>
                <a:cs typeface="Georgia"/>
              </a:rPr>
              <a:t>although </a:t>
            </a:r>
            <a:r>
              <a:rPr sz="1200" spc="-5" dirty="0">
                <a:latin typeface="Georgia"/>
                <a:cs typeface="Georgia"/>
              </a:rPr>
              <a:t>allowing the error terms to be spatially correlated improved the  model fit, it didn’t make the spatial effects go away.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spc="-5" dirty="0">
                <a:latin typeface="Georgia"/>
                <a:cs typeface="Georgia"/>
              </a:rPr>
              <a:t>5) </a:t>
            </a:r>
            <a:r>
              <a:rPr sz="1200" dirty="0">
                <a:latin typeface="Georgia"/>
                <a:cs typeface="Georgia"/>
              </a:rPr>
              <a:t>What </a:t>
            </a:r>
            <a:r>
              <a:rPr sz="1200" spc="-5" dirty="0">
                <a:latin typeface="Georgia"/>
                <a:cs typeface="Georgia"/>
              </a:rPr>
              <a:t>should we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conclude?</a:t>
            </a:r>
            <a:endParaRPr sz="1200">
              <a:latin typeface="Georgia"/>
              <a:cs typeface="Georgia"/>
            </a:endParaRPr>
          </a:p>
          <a:p>
            <a:pPr marL="12700" marR="116839">
              <a:lnSpc>
                <a:spcPct val="94700"/>
              </a:lnSpc>
              <a:spcBef>
                <a:spcPts val="595"/>
              </a:spcBef>
            </a:pPr>
            <a:r>
              <a:rPr sz="1200" dirty="0">
                <a:latin typeface="Georgia"/>
                <a:cs typeface="Georgia"/>
              </a:rPr>
              <a:t>Comparing </a:t>
            </a:r>
            <a:r>
              <a:rPr sz="1200" spc="-5" dirty="0">
                <a:latin typeface="Georgia"/>
                <a:cs typeface="Georgia"/>
              </a:rPr>
              <a:t>the spatial lag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spatial error models, we can see both alternative models  yield improvement to the </a:t>
            </a:r>
            <a:r>
              <a:rPr sz="1200" dirty="0">
                <a:latin typeface="Georgia"/>
                <a:cs typeface="Georgia"/>
              </a:rPr>
              <a:t>original OLS model. </a:t>
            </a:r>
            <a:r>
              <a:rPr sz="1200" spc="-5" dirty="0">
                <a:latin typeface="Georgia"/>
                <a:cs typeface="Georgia"/>
              </a:rPr>
              <a:t>Therefore, we should conclude that  controlling spatial dependence will improve our model performance. Now the question  is which of the two models is better? </a:t>
            </a:r>
            <a:r>
              <a:rPr sz="1200" dirty="0">
                <a:latin typeface="Georgia"/>
                <a:cs typeface="Georgia"/>
              </a:rPr>
              <a:t>To some </a:t>
            </a:r>
            <a:r>
              <a:rPr sz="1200" spc="-5" dirty="0">
                <a:latin typeface="Georgia"/>
                <a:cs typeface="Georgia"/>
              </a:rPr>
              <a:t>extent, this </a:t>
            </a:r>
            <a:r>
              <a:rPr sz="1200" dirty="0">
                <a:latin typeface="Georgia"/>
                <a:cs typeface="Georgia"/>
              </a:rPr>
              <a:t>is an </a:t>
            </a:r>
            <a:r>
              <a:rPr sz="1200" spc="-5" dirty="0">
                <a:latin typeface="Georgia"/>
                <a:cs typeface="Georgia"/>
              </a:rPr>
              <a:t>open question. The  general advice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first to </a:t>
            </a:r>
            <a:r>
              <a:rPr sz="1200" dirty="0">
                <a:latin typeface="Georgia"/>
                <a:cs typeface="Georgia"/>
              </a:rPr>
              <a:t>look </a:t>
            </a:r>
            <a:r>
              <a:rPr sz="1200" spc="-5" dirty="0">
                <a:latin typeface="Georgia"/>
                <a:cs typeface="Georgia"/>
              </a:rPr>
              <a:t>for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theoretical </a:t>
            </a:r>
            <a:r>
              <a:rPr sz="1200" dirty="0">
                <a:latin typeface="Georgia"/>
                <a:cs typeface="Georgia"/>
              </a:rPr>
              <a:t>basis </a:t>
            </a:r>
            <a:r>
              <a:rPr sz="1200" spc="-5" dirty="0">
                <a:latin typeface="Georgia"/>
                <a:cs typeface="Georgia"/>
              </a:rPr>
              <a:t>to </a:t>
            </a:r>
            <a:r>
              <a:rPr sz="1200" dirty="0">
                <a:latin typeface="Georgia"/>
                <a:cs typeface="Georgia"/>
              </a:rPr>
              <a:t>inform </a:t>
            </a:r>
            <a:r>
              <a:rPr sz="1200" spc="-5" dirty="0">
                <a:latin typeface="Georgia"/>
                <a:cs typeface="Georgia"/>
              </a:rPr>
              <a:t>your choice. If there are  strong substantive grounds for one model instead of the other, you should adopt</a:t>
            </a:r>
            <a:r>
              <a:rPr sz="1200" spc="2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it.</a:t>
            </a:r>
            <a:endParaRPr sz="1200">
              <a:latin typeface="Georgia"/>
              <a:cs typeface="Georgia"/>
            </a:endParaRPr>
          </a:p>
          <a:p>
            <a:pPr marL="12700" marR="149225">
              <a:lnSpc>
                <a:spcPts val="1360"/>
              </a:lnSpc>
              <a:spcBef>
                <a:spcPts val="35"/>
              </a:spcBef>
            </a:pPr>
            <a:r>
              <a:rPr sz="1200" spc="-5" dirty="0">
                <a:latin typeface="Georgia"/>
                <a:cs typeface="Georgia"/>
              </a:rPr>
              <a:t>When it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not so clear theoretically, you </a:t>
            </a:r>
            <a:r>
              <a:rPr sz="1200" dirty="0">
                <a:latin typeface="Georgia"/>
                <a:cs typeface="Georgia"/>
              </a:rPr>
              <a:t>can </a:t>
            </a:r>
            <a:r>
              <a:rPr sz="1200" spc="-5" dirty="0">
                <a:latin typeface="Georgia"/>
                <a:cs typeface="Georgia"/>
              </a:rPr>
              <a:t>compare the model performance  parameters: the R-squared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Log likelihood.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our case, the </a:t>
            </a:r>
            <a:r>
              <a:rPr sz="1200" dirty="0">
                <a:latin typeface="Georgia"/>
                <a:cs typeface="Georgia"/>
              </a:rPr>
              <a:t>spatial </a:t>
            </a:r>
            <a:r>
              <a:rPr sz="1200" spc="-5" dirty="0">
                <a:latin typeface="Georgia"/>
                <a:cs typeface="Georgia"/>
              </a:rPr>
              <a:t>error model </a:t>
            </a:r>
            <a:r>
              <a:rPr sz="1200" dirty="0">
                <a:latin typeface="Georgia"/>
                <a:cs typeface="Georgia"/>
              </a:rPr>
              <a:t>has  </a:t>
            </a:r>
            <a:r>
              <a:rPr sz="1200" spc="-5" dirty="0">
                <a:latin typeface="Georgia"/>
                <a:cs typeface="Georgia"/>
              </a:rPr>
              <a:t>greater R-squared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Log likelihood values. </a:t>
            </a:r>
            <a:r>
              <a:rPr sz="1200" dirty="0">
                <a:latin typeface="Georgia"/>
                <a:cs typeface="Georgia"/>
              </a:rPr>
              <a:t>That </a:t>
            </a:r>
            <a:r>
              <a:rPr sz="1200" spc="-5" dirty="0">
                <a:latin typeface="Georgia"/>
                <a:cs typeface="Georgia"/>
              </a:rPr>
              <a:t>provides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statistical basis to adopt  this</a:t>
            </a:r>
            <a:r>
              <a:rPr sz="1200" spc="-9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solution.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b="1" spc="-5" dirty="0">
                <a:latin typeface="Georgia"/>
                <a:cs typeface="Georgia"/>
              </a:rPr>
              <a:t>4. Another</a:t>
            </a:r>
            <a:r>
              <a:rPr sz="1200" b="1" spc="-90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example</a:t>
            </a:r>
            <a:endParaRPr sz="1200">
              <a:latin typeface="Georgia"/>
              <a:cs typeface="Georgia"/>
            </a:endParaRPr>
          </a:p>
          <a:p>
            <a:pPr marL="12700" marR="8255">
              <a:lnSpc>
                <a:spcPct val="94700"/>
              </a:lnSpc>
              <a:spcBef>
                <a:spcPts val="595"/>
              </a:spcBef>
            </a:pPr>
            <a:r>
              <a:rPr sz="1200" spc="-5" dirty="0">
                <a:latin typeface="Georgia"/>
                <a:cs typeface="Georgia"/>
              </a:rPr>
              <a:t>Now, do another exercise with % person below poverty </a:t>
            </a:r>
            <a:r>
              <a:rPr sz="1200" dirty="0">
                <a:latin typeface="Georgia"/>
                <a:cs typeface="Georgia"/>
              </a:rPr>
              <a:t>as </a:t>
            </a:r>
            <a:r>
              <a:rPr sz="1200" spc="-5" dirty="0">
                <a:latin typeface="Georgia"/>
                <a:cs typeface="Georgia"/>
              </a:rPr>
              <a:t>dependent </a:t>
            </a:r>
            <a:r>
              <a:rPr sz="1200" dirty="0">
                <a:latin typeface="Georgia"/>
                <a:cs typeface="Georgia"/>
              </a:rPr>
              <a:t>variable, and </a:t>
            </a:r>
            <a:r>
              <a:rPr sz="1200" spc="-5" dirty="0">
                <a:latin typeface="Georgia"/>
                <a:cs typeface="Georgia"/>
              </a:rPr>
              <a:t>%  </a:t>
            </a:r>
            <a:r>
              <a:rPr sz="1200" dirty="0">
                <a:latin typeface="Georgia"/>
                <a:cs typeface="Georgia"/>
              </a:rPr>
              <a:t>non-Hispanic </a:t>
            </a:r>
            <a:r>
              <a:rPr sz="1200" spc="-5" dirty="0">
                <a:latin typeface="Georgia"/>
                <a:cs typeface="Georgia"/>
              </a:rPr>
              <a:t>white, % </a:t>
            </a:r>
            <a:r>
              <a:rPr sz="1200" dirty="0">
                <a:latin typeface="Georgia"/>
                <a:cs typeface="Georgia"/>
              </a:rPr>
              <a:t>non-Hispanic black, </a:t>
            </a:r>
            <a:r>
              <a:rPr sz="1200" spc="-5" dirty="0">
                <a:latin typeface="Georgia"/>
                <a:cs typeface="Georgia"/>
              </a:rPr>
              <a:t>% college+ educated, unemployment rate, %  foreign born,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median household income </a:t>
            </a:r>
            <a:r>
              <a:rPr sz="1200" dirty="0">
                <a:latin typeface="Georgia"/>
                <a:cs typeface="Georgia"/>
              </a:rPr>
              <a:t>as </a:t>
            </a:r>
            <a:r>
              <a:rPr sz="1200" spc="-5" dirty="0">
                <a:latin typeface="Georgia"/>
                <a:cs typeface="Georgia"/>
              </a:rPr>
              <a:t>independent variables. </a:t>
            </a:r>
            <a:r>
              <a:rPr sz="1200" dirty="0">
                <a:latin typeface="Georgia"/>
                <a:cs typeface="Georgia"/>
              </a:rPr>
              <a:t>Run OLS  </a:t>
            </a:r>
            <a:r>
              <a:rPr sz="1200" spc="-5" dirty="0">
                <a:latin typeface="Georgia"/>
                <a:cs typeface="Georgia"/>
              </a:rPr>
              <a:t>regression, interpret the regression </a:t>
            </a:r>
            <a:r>
              <a:rPr sz="1200" dirty="0">
                <a:latin typeface="Georgia"/>
                <a:cs typeface="Georgia"/>
              </a:rPr>
              <a:t>and spatial </a:t>
            </a:r>
            <a:r>
              <a:rPr sz="1200" spc="-5" dirty="0">
                <a:latin typeface="Georgia"/>
                <a:cs typeface="Georgia"/>
              </a:rPr>
              <a:t>dependence diagnostics; if </a:t>
            </a:r>
            <a:r>
              <a:rPr sz="1200" spc="-10" dirty="0">
                <a:latin typeface="Georgia"/>
                <a:cs typeface="Georgia"/>
              </a:rPr>
              <a:t>spatial  </a:t>
            </a:r>
            <a:r>
              <a:rPr sz="1200" spc="-5" dirty="0">
                <a:latin typeface="Georgia"/>
                <a:cs typeface="Georgia"/>
              </a:rPr>
              <a:t>dependence exists, try to re-estimate the models with Spatial lag model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Spatial  Error model, then compare the output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make your</a:t>
            </a:r>
            <a:r>
              <a:rPr sz="1200" spc="11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choice.</a:t>
            </a:r>
            <a:endParaRPr sz="1200">
              <a:latin typeface="Georgia"/>
              <a:cs typeface="Georgia"/>
            </a:endParaRPr>
          </a:p>
          <a:p>
            <a:pPr marL="12700" marR="92710">
              <a:lnSpc>
                <a:spcPct val="94700"/>
              </a:lnSpc>
              <a:spcBef>
                <a:spcPts val="595"/>
              </a:spcBef>
            </a:pP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this session, we learned to use </a:t>
            </a:r>
            <a:r>
              <a:rPr sz="1200" b="1" spc="-5" dirty="0">
                <a:latin typeface="Courier New"/>
                <a:cs typeface="Courier New"/>
              </a:rPr>
              <a:t>GeoDa </a:t>
            </a:r>
            <a:r>
              <a:rPr sz="1200" spc="-5" dirty="0">
                <a:latin typeface="Georgia"/>
                <a:cs typeface="Georgia"/>
              </a:rPr>
              <a:t>to examine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control spatial dependence </a:t>
            </a:r>
            <a:r>
              <a:rPr sz="1200" dirty="0">
                <a:latin typeface="Georgia"/>
                <a:cs typeface="Georgia"/>
              </a:rPr>
              <a:t>in  </a:t>
            </a:r>
            <a:r>
              <a:rPr sz="1200" spc="-5" dirty="0">
                <a:latin typeface="Georgia"/>
                <a:cs typeface="Georgia"/>
              </a:rPr>
              <a:t>the regression models. By now, you should know the general strategy applied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b="1" spc="-5" dirty="0">
                <a:latin typeface="Courier New"/>
                <a:cs typeface="Courier New"/>
              </a:rPr>
              <a:t>GeoDa  </a:t>
            </a:r>
            <a:r>
              <a:rPr sz="1200" spc="-5" dirty="0">
                <a:latin typeface="Georgia"/>
                <a:cs typeface="Georgia"/>
              </a:rPr>
              <a:t>to deal with the spatial dependence issue. </a:t>
            </a:r>
            <a:r>
              <a:rPr sz="1200" dirty="0">
                <a:latin typeface="Georgia"/>
                <a:cs typeface="Georgia"/>
              </a:rPr>
              <a:t>You </a:t>
            </a:r>
            <a:r>
              <a:rPr sz="1200" spc="-5" dirty="0">
                <a:latin typeface="Georgia"/>
                <a:cs typeface="Georgia"/>
              </a:rPr>
              <a:t>should be able to understand the </a:t>
            </a:r>
            <a:r>
              <a:rPr sz="1200" dirty="0">
                <a:latin typeface="Georgia"/>
                <a:cs typeface="Georgia"/>
              </a:rPr>
              <a:t>various  </a:t>
            </a:r>
            <a:r>
              <a:rPr sz="1200" spc="-5" dirty="0">
                <a:latin typeface="Georgia"/>
                <a:cs typeface="Georgia"/>
              </a:rPr>
              <a:t>diagnostics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regression tests,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able to interpret the results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make decisions  accordingly.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400"/>
              </a:lnSpc>
            </a:pPr>
            <a:fld id="{81D60167-4931-47E6-BA6A-407CBD079E47}" type="slidenum">
              <a:rPr dirty="0"/>
              <a:t>12</a:t>
            </a:fld>
            <a:endParaRPr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006" y="1100962"/>
            <a:ext cx="5934075" cy="1628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78407"/>
            <a:ext cx="6015990" cy="6191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Georgia"/>
                <a:cs typeface="Georgia"/>
              </a:rPr>
              <a:t>1. Standard </a:t>
            </a:r>
            <a:r>
              <a:rPr sz="1200" b="1" spc="-5" dirty="0">
                <a:latin typeface="Georgia"/>
                <a:cs typeface="Georgia"/>
              </a:rPr>
              <a:t>linear regression </a:t>
            </a:r>
            <a:r>
              <a:rPr sz="1200" b="1" dirty="0">
                <a:latin typeface="Georgia"/>
                <a:cs typeface="Georgia"/>
              </a:rPr>
              <a:t>- </a:t>
            </a:r>
            <a:r>
              <a:rPr sz="1200" b="1" i="1" dirty="0">
                <a:latin typeface="Georgia"/>
                <a:cs typeface="Georgia"/>
              </a:rPr>
              <a:t>Ordinary Least Squares</a:t>
            </a:r>
            <a:r>
              <a:rPr sz="1200" b="1" i="1" spc="-100" dirty="0">
                <a:latin typeface="Georgia"/>
                <a:cs typeface="Georgia"/>
              </a:rPr>
              <a:t> </a:t>
            </a:r>
            <a:r>
              <a:rPr sz="1200" b="1" i="1" dirty="0">
                <a:latin typeface="Georgia"/>
                <a:cs typeface="Georgia"/>
              </a:rPr>
              <a:t>(OLS)</a:t>
            </a:r>
            <a:endParaRPr sz="1200">
              <a:latin typeface="Georgia"/>
              <a:cs typeface="Georgia"/>
            </a:endParaRPr>
          </a:p>
          <a:p>
            <a:pPr marL="12700" marR="582930">
              <a:lnSpc>
                <a:spcPts val="1360"/>
              </a:lnSpc>
              <a:spcBef>
                <a:spcPts val="630"/>
              </a:spcBef>
            </a:pPr>
            <a:r>
              <a:rPr sz="1200" spc="-5" dirty="0">
                <a:latin typeface="Georgia"/>
                <a:cs typeface="Georgia"/>
              </a:rPr>
              <a:t>The general purpose </a:t>
            </a:r>
            <a:r>
              <a:rPr sz="1200" dirty="0">
                <a:latin typeface="Georgia"/>
                <a:cs typeface="Georgia"/>
              </a:rPr>
              <a:t>of </a:t>
            </a:r>
            <a:r>
              <a:rPr sz="1200" spc="-5" dirty="0">
                <a:latin typeface="Georgia"/>
                <a:cs typeface="Georgia"/>
              </a:rPr>
              <a:t>linear regression </a:t>
            </a:r>
            <a:r>
              <a:rPr sz="1200" dirty="0">
                <a:latin typeface="Georgia"/>
                <a:cs typeface="Georgia"/>
              </a:rPr>
              <a:t>analysis is </a:t>
            </a:r>
            <a:r>
              <a:rPr sz="1200" spc="-5" dirty="0">
                <a:latin typeface="Georgia"/>
                <a:cs typeface="Georgia"/>
              </a:rPr>
              <a:t>to find </a:t>
            </a:r>
            <a:r>
              <a:rPr sz="1200" dirty="0">
                <a:latin typeface="Georgia"/>
                <a:cs typeface="Georgia"/>
              </a:rPr>
              <a:t>a (linear) </a:t>
            </a:r>
            <a:r>
              <a:rPr sz="1200" spc="-5" dirty="0">
                <a:latin typeface="Georgia"/>
                <a:cs typeface="Georgia"/>
              </a:rPr>
              <a:t>relationship  between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dependent </a:t>
            </a:r>
            <a:r>
              <a:rPr sz="1200" dirty="0">
                <a:latin typeface="Georgia"/>
                <a:cs typeface="Georgia"/>
              </a:rPr>
              <a:t>variable </a:t>
            </a:r>
            <a:r>
              <a:rPr sz="1200" spc="-5" dirty="0">
                <a:latin typeface="Georgia"/>
                <a:cs typeface="Georgia"/>
              </a:rPr>
              <a:t>and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set of explanatory</a:t>
            </a:r>
            <a:r>
              <a:rPr sz="1200" spc="5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variables:</a:t>
            </a:r>
            <a:endParaRPr sz="1200">
              <a:latin typeface="Georgia"/>
              <a:cs typeface="Georgia"/>
            </a:endParaRPr>
          </a:p>
          <a:p>
            <a:pPr marR="45720" algn="ctr">
              <a:lnSpc>
                <a:spcPct val="100000"/>
              </a:lnSpc>
              <a:spcBef>
                <a:spcPts val="415"/>
              </a:spcBef>
            </a:pPr>
            <a:r>
              <a:rPr sz="1150" i="1" spc="10" dirty="0">
                <a:latin typeface="Times New Roman"/>
                <a:cs typeface="Times New Roman"/>
              </a:rPr>
              <a:t>y </a:t>
            </a:r>
            <a:r>
              <a:rPr sz="1150" spc="15" dirty="0">
                <a:latin typeface="Symbol"/>
                <a:cs typeface="Symbol"/>
              </a:rPr>
              <a:t></a:t>
            </a:r>
            <a:r>
              <a:rPr sz="1150" spc="15" dirty="0">
                <a:latin typeface="Times New Roman"/>
                <a:cs typeface="Times New Roman"/>
              </a:rPr>
              <a:t> </a:t>
            </a:r>
            <a:r>
              <a:rPr sz="1150" i="1" spc="15" dirty="0">
                <a:latin typeface="Times New Roman"/>
                <a:cs typeface="Times New Roman"/>
              </a:rPr>
              <a:t>X </a:t>
            </a:r>
            <a:r>
              <a:rPr sz="1250" i="1" spc="-40" dirty="0">
                <a:latin typeface="Symbol"/>
                <a:cs typeface="Symbol"/>
              </a:rPr>
              <a:t></a:t>
            </a:r>
            <a:r>
              <a:rPr sz="1250" i="1" spc="-40" dirty="0">
                <a:latin typeface="Times New Roman"/>
                <a:cs typeface="Times New Roman"/>
              </a:rPr>
              <a:t> </a:t>
            </a:r>
            <a:r>
              <a:rPr sz="1150" spc="15" dirty="0">
                <a:latin typeface="Symbol"/>
                <a:cs typeface="Symbol"/>
              </a:rPr>
              <a:t></a:t>
            </a:r>
            <a:r>
              <a:rPr sz="1150" spc="-90" dirty="0">
                <a:latin typeface="Times New Roman"/>
                <a:cs typeface="Times New Roman"/>
              </a:rPr>
              <a:t> </a:t>
            </a:r>
            <a:r>
              <a:rPr sz="1250" i="1" spc="-35" dirty="0">
                <a:latin typeface="Symbol"/>
                <a:cs typeface="Symbol"/>
              </a:rPr>
              <a:t></a:t>
            </a:r>
            <a:endParaRPr sz="1250">
              <a:latin typeface="Symbol"/>
              <a:cs typeface="Symbol"/>
            </a:endParaRPr>
          </a:p>
          <a:p>
            <a:pPr marL="12700" marR="158750">
              <a:lnSpc>
                <a:spcPct val="100800"/>
              </a:lnSpc>
              <a:spcBef>
                <a:spcPts val="730"/>
              </a:spcBef>
            </a:pPr>
            <a:r>
              <a:rPr sz="1200" spc="-5" dirty="0">
                <a:latin typeface="Georgia"/>
                <a:cs typeface="Georgia"/>
              </a:rPr>
              <a:t>The method of </a:t>
            </a:r>
            <a:r>
              <a:rPr sz="1200" dirty="0">
                <a:latin typeface="Georgia"/>
                <a:cs typeface="Georgia"/>
              </a:rPr>
              <a:t>ordinary </a:t>
            </a:r>
            <a:r>
              <a:rPr sz="1200" spc="-5" dirty="0">
                <a:latin typeface="Georgia"/>
                <a:cs typeface="Georgia"/>
              </a:rPr>
              <a:t>least squares </a:t>
            </a:r>
            <a:r>
              <a:rPr sz="1200" dirty="0">
                <a:latin typeface="Georgia"/>
                <a:cs typeface="Georgia"/>
              </a:rPr>
              <a:t>(OLS) </a:t>
            </a:r>
            <a:r>
              <a:rPr sz="1200" spc="-5" dirty="0">
                <a:latin typeface="Georgia"/>
                <a:cs typeface="Georgia"/>
              </a:rPr>
              <a:t>estimation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referred to </a:t>
            </a:r>
            <a:r>
              <a:rPr sz="1200" dirty="0">
                <a:latin typeface="Georgia"/>
                <a:cs typeface="Georgia"/>
              </a:rPr>
              <a:t>as a </a:t>
            </a:r>
            <a:r>
              <a:rPr sz="1200" spc="-5" dirty="0">
                <a:latin typeface="Georgia"/>
                <a:cs typeface="Georgia"/>
              </a:rPr>
              <a:t>Best </a:t>
            </a:r>
            <a:r>
              <a:rPr sz="1200" dirty="0">
                <a:latin typeface="Georgia"/>
                <a:cs typeface="Georgia"/>
              </a:rPr>
              <a:t>Linear  </a:t>
            </a:r>
            <a:r>
              <a:rPr sz="1200" spc="-5" dirty="0">
                <a:latin typeface="Georgia"/>
                <a:cs typeface="Georgia"/>
              </a:rPr>
              <a:t>Unbiased Estimator (BLUE). The </a:t>
            </a:r>
            <a:r>
              <a:rPr sz="1200" dirty="0">
                <a:latin typeface="Georgia"/>
                <a:cs typeface="Georgia"/>
              </a:rPr>
              <a:t>OLS </a:t>
            </a:r>
            <a:r>
              <a:rPr sz="1200" spc="-5" dirty="0">
                <a:latin typeface="Georgia"/>
                <a:cs typeface="Georgia"/>
              </a:rPr>
              <a:t>estimates </a:t>
            </a:r>
            <a:r>
              <a:rPr sz="1250" i="1" spc="-40" dirty="0">
                <a:latin typeface="Symbol"/>
                <a:cs typeface="Symbol"/>
              </a:rPr>
              <a:t></a:t>
            </a:r>
            <a:r>
              <a:rPr sz="1250" i="1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by </a:t>
            </a:r>
            <a:r>
              <a:rPr sz="1200" dirty="0">
                <a:latin typeface="Georgia"/>
                <a:cs typeface="Georgia"/>
              </a:rPr>
              <a:t>minimizing </a:t>
            </a:r>
            <a:r>
              <a:rPr sz="1200" spc="-5" dirty="0">
                <a:latin typeface="Georgia"/>
                <a:cs typeface="Georgia"/>
              </a:rPr>
              <a:t>the sum of squared  prediction errors, hence, least squares.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order to </a:t>
            </a:r>
            <a:r>
              <a:rPr sz="1200" dirty="0">
                <a:latin typeface="Georgia"/>
                <a:cs typeface="Georgia"/>
              </a:rPr>
              <a:t>obtain </a:t>
            </a:r>
            <a:r>
              <a:rPr sz="1200" spc="-5" dirty="0">
                <a:latin typeface="Georgia"/>
                <a:cs typeface="Georgia"/>
              </a:rPr>
              <a:t>the BLUE property </a:t>
            </a:r>
            <a:r>
              <a:rPr sz="1200" dirty="0">
                <a:latin typeface="Georgia"/>
                <a:cs typeface="Georgia"/>
              </a:rPr>
              <a:t>and</a:t>
            </a:r>
            <a:r>
              <a:rPr sz="1200" spc="19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make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325"/>
              </a:lnSpc>
            </a:pPr>
            <a:r>
              <a:rPr sz="1200" spc="-5" dirty="0">
                <a:latin typeface="Georgia"/>
                <a:cs typeface="Georgia"/>
              </a:rPr>
              <a:t>statistical inferences about the </a:t>
            </a:r>
            <a:r>
              <a:rPr sz="1200" dirty="0">
                <a:latin typeface="Georgia"/>
                <a:cs typeface="Georgia"/>
              </a:rPr>
              <a:t>population regression </a:t>
            </a:r>
            <a:r>
              <a:rPr sz="1200" spc="-5" dirty="0">
                <a:latin typeface="Georgia"/>
                <a:cs typeface="Georgia"/>
              </a:rPr>
              <a:t>coefficients </a:t>
            </a:r>
            <a:r>
              <a:rPr sz="1200" dirty="0">
                <a:latin typeface="Georgia"/>
                <a:cs typeface="Georgia"/>
              </a:rPr>
              <a:t>from </a:t>
            </a:r>
            <a:r>
              <a:rPr sz="1200" spc="-5" dirty="0">
                <a:latin typeface="Georgia"/>
                <a:cs typeface="Georgia"/>
              </a:rPr>
              <a:t>the estimated</a:t>
            </a:r>
            <a:r>
              <a:rPr sz="1200" spc="14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b,</a:t>
            </a:r>
            <a:endParaRPr sz="1200">
              <a:latin typeface="Georgia"/>
              <a:cs typeface="Georgia"/>
            </a:endParaRPr>
          </a:p>
          <a:p>
            <a:pPr marL="12700" marR="10160">
              <a:lnSpc>
                <a:spcPts val="1360"/>
              </a:lnSpc>
              <a:spcBef>
                <a:spcPts val="75"/>
              </a:spcBef>
            </a:pPr>
            <a:r>
              <a:rPr sz="1200" spc="-5" dirty="0">
                <a:latin typeface="Georgia"/>
                <a:cs typeface="Georgia"/>
              </a:rPr>
              <a:t>certain assumptions about the </a:t>
            </a:r>
            <a:r>
              <a:rPr sz="1200" dirty="0">
                <a:latin typeface="Georgia"/>
                <a:cs typeface="Georgia"/>
              </a:rPr>
              <a:t>random </a:t>
            </a:r>
            <a:r>
              <a:rPr sz="1200" spc="-5" dirty="0">
                <a:latin typeface="Georgia"/>
                <a:cs typeface="Georgia"/>
              </a:rPr>
              <a:t>error of the regression equation need to be made.  These</a:t>
            </a:r>
            <a:r>
              <a:rPr sz="1200" spc="-4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include:</a:t>
            </a:r>
            <a:endParaRPr sz="1200">
              <a:latin typeface="Georgia"/>
              <a:cs typeface="Georgia"/>
            </a:endParaRPr>
          </a:p>
          <a:p>
            <a:pPr marL="12700" marR="57150">
              <a:lnSpc>
                <a:spcPts val="1360"/>
              </a:lnSpc>
              <a:spcBef>
                <a:spcPts val="600"/>
              </a:spcBef>
              <a:buAutoNum type="alphaLcParenR"/>
              <a:tabLst>
                <a:tab pos="183515" algn="l"/>
              </a:tabLst>
            </a:pP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random </a:t>
            </a:r>
            <a:r>
              <a:rPr sz="1200" spc="-5" dirty="0">
                <a:latin typeface="Georgia"/>
                <a:cs typeface="Georgia"/>
              </a:rPr>
              <a:t>errors have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mean of zero </a:t>
            </a:r>
            <a:r>
              <a:rPr sz="1200" dirty="0">
                <a:latin typeface="Georgia"/>
                <a:cs typeface="Georgia"/>
              </a:rPr>
              <a:t>(there is no </a:t>
            </a:r>
            <a:r>
              <a:rPr sz="1200" spc="-5" dirty="0">
                <a:latin typeface="Georgia"/>
                <a:cs typeface="Georgia"/>
              </a:rPr>
              <a:t>systematic misspecification </a:t>
            </a:r>
            <a:r>
              <a:rPr sz="1200" dirty="0">
                <a:latin typeface="Georgia"/>
                <a:cs typeface="Georgia"/>
              </a:rPr>
              <a:t>or </a:t>
            </a:r>
            <a:r>
              <a:rPr sz="1200" spc="-5" dirty="0">
                <a:latin typeface="Georgia"/>
                <a:cs typeface="Georgia"/>
              </a:rPr>
              <a:t>bias 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population regression</a:t>
            </a:r>
            <a:r>
              <a:rPr sz="1200" spc="5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equation);</a:t>
            </a:r>
            <a:endParaRPr sz="1200">
              <a:latin typeface="Georgia"/>
              <a:cs typeface="Georgia"/>
            </a:endParaRPr>
          </a:p>
          <a:p>
            <a:pPr marL="235585" indent="-222885">
              <a:lnSpc>
                <a:spcPct val="100000"/>
              </a:lnSpc>
              <a:spcBef>
                <a:spcPts val="495"/>
              </a:spcBef>
              <a:buAutoNum type="alphaLcParenR"/>
              <a:tabLst>
                <a:tab pos="236220" algn="l"/>
              </a:tabLst>
            </a:pPr>
            <a:r>
              <a:rPr sz="1200" spc="-5" dirty="0">
                <a:latin typeface="Georgia"/>
                <a:cs typeface="Georgia"/>
              </a:rPr>
              <a:t>the random errors have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constant variance (homoskedasticity)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are </a:t>
            </a:r>
            <a:r>
              <a:rPr sz="1200" spc="19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uncorrelated;</a:t>
            </a:r>
            <a:endParaRPr sz="1200">
              <a:latin typeface="Georgia"/>
              <a:cs typeface="Georgia"/>
            </a:endParaRPr>
          </a:p>
          <a:p>
            <a:pPr marL="175260" indent="-162560">
              <a:lnSpc>
                <a:spcPct val="100000"/>
              </a:lnSpc>
              <a:spcBef>
                <a:spcPts val="520"/>
              </a:spcBef>
              <a:buAutoNum type="alphaLcParenR"/>
              <a:tabLst>
                <a:tab pos="175895" algn="l"/>
              </a:tabLst>
            </a:pP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random </a:t>
            </a:r>
            <a:r>
              <a:rPr sz="1200" spc="-5" dirty="0">
                <a:latin typeface="Georgia"/>
                <a:cs typeface="Georgia"/>
              </a:rPr>
              <a:t>errors have </a:t>
            </a:r>
            <a:r>
              <a:rPr sz="1200" dirty="0">
                <a:latin typeface="Georgia"/>
                <a:cs typeface="Georgia"/>
              </a:rPr>
              <a:t>a normal</a:t>
            </a:r>
            <a:r>
              <a:rPr sz="1200" spc="1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distribution.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200" b="1" spc="-5" dirty="0">
                <a:latin typeface="Georgia"/>
                <a:cs typeface="Georgia"/>
              </a:rPr>
              <a:t>2. Spatial</a:t>
            </a:r>
            <a:r>
              <a:rPr sz="1200" b="1" spc="-65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dependence</a:t>
            </a:r>
            <a:endParaRPr sz="1200">
              <a:latin typeface="Georgia"/>
              <a:cs typeface="Georgia"/>
            </a:endParaRPr>
          </a:p>
          <a:p>
            <a:pPr marL="12700" marR="168910">
              <a:lnSpc>
                <a:spcPts val="1360"/>
              </a:lnSpc>
              <a:spcBef>
                <a:spcPts val="635"/>
              </a:spcBef>
            </a:pPr>
            <a:r>
              <a:rPr sz="1200" spc="-5" dirty="0">
                <a:latin typeface="Georgia"/>
                <a:cs typeface="Georgia"/>
              </a:rPr>
              <a:t>These assumptions </a:t>
            </a:r>
            <a:r>
              <a:rPr sz="1200" dirty="0">
                <a:latin typeface="Georgia"/>
                <a:cs typeface="Georgia"/>
              </a:rPr>
              <a:t>may </a:t>
            </a:r>
            <a:r>
              <a:rPr sz="1200" spc="-5" dirty="0">
                <a:latin typeface="Georgia"/>
                <a:cs typeface="Georgia"/>
              </a:rPr>
              <a:t>not be always satisfied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practice. When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value observed </a:t>
            </a:r>
            <a:r>
              <a:rPr sz="1200" dirty="0">
                <a:latin typeface="Georgia"/>
                <a:cs typeface="Georgia"/>
              </a:rPr>
              <a:t>in  </a:t>
            </a:r>
            <a:r>
              <a:rPr sz="1200" spc="-5" dirty="0">
                <a:latin typeface="Georgia"/>
                <a:cs typeface="Georgia"/>
              </a:rPr>
              <a:t>one </a:t>
            </a:r>
            <a:r>
              <a:rPr sz="1200" dirty="0">
                <a:latin typeface="Georgia"/>
                <a:cs typeface="Georgia"/>
              </a:rPr>
              <a:t>location </a:t>
            </a:r>
            <a:r>
              <a:rPr sz="1200" spc="-5" dirty="0">
                <a:latin typeface="Georgia"/>
                <a:cs typeface="Georgia"/>
              </a:rPr>
              <a:t>depends </a:t>
            </a:r>
            <a:r>
              <a:rPr sz="1200" dirty="0">
                <a:latin typeface="Georgia"/>
                <a:cs typeface="Georgia"/>
              </a:rPr>
              <a:t>on </a:t>
            </a:r>
            <a:r>
              <a:rPr sz="1200" spc="-5" dirty="0">
                <a:latin typeface="Georgia"/>
                <a:cs typeface="Georgia"/>
              </a:rPr>
              <a:t>the values observed at neighboring </a:t>
            </a:r>
            <a:r>
              <a:rPr sz="1200" dirty="0">
                <a:latin typeface="Georgia"/>
                <a:cs typeface="Georgia"/>
              </a:rPr>
              <a:t>locations, </a:t>
            </a:r>
            <a:r>
              <a:rPr sz="1200" spc="-5" dirty="0">
                <a:latin typeface="Georgia"/>
                <a:cs typeface="Georgia"/>
              </a:rPr>
              <a:t>there </a:t>
            </a:r>
            <a:r>
              <a:rPr sz="1200" dirty="0">
                <a:latin typeface="Georgia"/>
                <a:cs typeface="Georgia"/>
              </a:rPr>
              <a:t>is a </a:t>
            </a:r>
            <a:r>
              <a:rPr sz="1200" spc="-5" dirty="0">
                <a:latin typeface="Georgia"/>
                <a:cs typeface="Georgia"/>
              </a:rPr>
              <a:t>spatial  dependence.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spatial data </a:t>
            </a:r>
            <a:r>
              <a:rPr sz="1200" dirty="0">
                <a:latin typeface="Georgia"/>
                <a:cs typeface="Georgia"/>
              </a:rPr>
              <a:t>may </a:t>
            </a:r>
            <a:r>
              <a:rPr sz="1200" spc="-5" dirty="0">
                <a:latin typeface="Georgia"/>
                <a:cs typeface="Georgia"/>
              </a:rPr>
              <a:t>show spatial dependence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variables and </a:t>
            </a:r>
            <a:r>
              <a:rPr sz="1200" spc="-5" dirty="0">
                <a:latin typeface="Georgia"/>
                <a:cs typeface="Georgia"/>
              </a:rPr>
              <a:t>error  </a:t>
            </a:r>
            <a:r>
              <a:rPr sz="1200" spc="-10" dirty="0">
                <a:latin typeface="Georgia"/>
                <a:cs typeface="Georgia"/>
              </a:rPr>
              <a:t>terms.</a:t>
            </a:r>
            <a:endParaRPr sz="1200">
              <a:latin typeface="Georgia"/>
              <a:cs typeface="Georgia"/>
            </a:endParaRPr>
          </a:p>
          <a:p>
            <a:pPr marL="12700" marR="278130">
              <a:lnSpc>
                <a:spcPts val="1360"/>
              </a:lnSpc>
              <a:spcBef>
                <a:spcPts val="605"/>
              </a:spcBef>
            </a:pPr>
            <a:r>
              <a:rPr sz="1200" dirty="0">
                <a:latin typeface="Georgia"/>
                <a:cs typeface="Georgia"/>
              </a:rPr>
              <a:t>Why </a:t>
            </a:r>
            <a:r>
              <a:rPr sz="1200" spc="-5" dirty="0">
                <a:latin typeface="Georgia"/>
                <a:cs typeface="Georgia"/>
              </a:rPr>
              <a:t>should spatial dependence occur? </a:t>
            </a:r>
            <a:r>
              <a:rPr sz="1200" dirty="0">
                <a:latin typeface="Georgia"/>
                <a:cs typeface="Georgia"/>
              </a:rPr>
              <a:t>There </a:t>
            </a:r>
            <a:r>
              <a:rPr sz="1200" spc="-5" dirty="0">
                <a:latin typeface="Georgia"/>
                <a:cs typeface="Georgia"/>
              </a:rPr>
              <a:t>are two reasons </a:t>
            </a:r>
            <a:r>
              <a:rPr sz="1200" dirty="0">
                <a:latin typeface="Georgia"/>
                <a:cs typeface="Georgia"/>
              </a:rPr>
              <a:t>commonly </a:t>
            </a:r>
            <a:r>
              <a:rPr sz="1200" spc="-5" dirty="0">
                <a:latin typeface="Georgia"/>
                <a:cs typeface="Georgia"/>
              </a:rPr>
              <a:t>given. </a:t>
            </a:r>
            <a:r>
              <a:rPr sz="1200" dirty="0">
                <a:latin typeface="Georgia"/>
                <a:cs typeface="Georgia"/>
              </a:rPr>
              <a:t>First,  </a:t>
            </a:r>
            <a:r>
              <a:rPr sz="1200" spc="-5" dirty="0">
                <a:latin typeface="Georgia"/>
                <a:cs typeface="Georgia"/>
              </a:rPr>
              <a:t>data collection of observations associated with spatial units </a:t>
            </a:r>
            <a:r>
              <a:rPr sz="1200" dirty="0">
                <a:latin typeface="Georgia"/>
                <a:cs typeface="Georgia"/>
              </a:rPr>
              <a:t>may </a:t>
            </a:r>
            <a:r>
              <a:rPr sz="1200" spc="-5" dirty="0">
                <a:latin typeface="Georgia"/>
                <a:cs typeface="Georgia"/>
              </a:rPr>
              <a:t>reflect measurement  </a:t>
            </a:r>
            <a:r>
              <a:rPr sz="1200" dirty="0">
                <a:latin typeface="Georgia"/>
                <a:cs typeface="Georgia"/>
              </a:rPr>
              <a:t>error. This </a:t>
            </a:r>
            <a:r>
              <a:rPr sz="1200" spc="-5" dirty="0">
                <a:latin typeface="Georgia"/>
                <a:cs typeface="Georgia"/>
              </a:rPr>
              <a:t>happens when the </a:t>
            </a:r>
            <a:r>
              <a:rPr sz="1200" dirty="0">
                <a:latin typeface="Georgia"/>
                <a:cs typeface="Georgia"/>
              </a:rPr>
              <a:t>boundaries </a:t>
            </a:r>
            <a:r>
              <a:rPr sz="1200" spc="-5" dirty="0">
                <a:latin typeface="Georgia"/>
                <a:cs typeface="Georgia"/>
              </a:rPr>
              <a:t>for which </a:t>
            </a:r>
            <a:r>
              <a:rPr sz="1200" dirty="0">
                <a:latin typeface="Georgia"/>
                <a:cs typeface="Georgia"/>
              </a:rPr>
              <a:t>information is </a:t>
            </a:r>
            <a:r>
              <a:rPr sz="1200" spc="-5" dirty="0">
                <a:latin typeface="Georgia"/>
                <a:cs typeface="Georgia"/>
              </a:rPr>
              <a:t>collected do not  accurately reflect the nature of the </a:t>
            </a:r>
            <a:r>
              <a:rPr sz="1200" dirty="0">
                <a:latin typeface="Georgia"/>
                <a:cs typeface="Georgia"/>
              </a:rPr>
              <a:t>underlying </a:t>
            </a:r>
            <a:r>
              <a:rPr sz="1200" spc="-5" dirty="0">
                <a:latin typeface="Georgia"/>
                <a:cs typeface="Georgia"/>
              </a:rPr>
              <a:t>process generating the sample</a:t>
            </a:r>
            <a:r>
              <a:rPr sz="1200" spc="21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data.</a:t>
            </a:r>
            <a:endParaRPr sz="1200">
              <a:latin typeface="Georgia"/>
              <a:cs typeface="Georgia"/>
            </a:endParaRPr>
          </a:p>
          <a:p>
            <a:pPr marL="12700" marR="59055">
              <a:lnSpc>
                <a:spcPct val="94700"/>
              </a:lnSpc>
              <a:spcBef>
                <a:spcPts val="570"/>
              </a:spcBef>
            </a:pP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second reason for spatial dependence </a:t>
            </a:r>
            <a:r>
              <a:rPr sz="1200" dirty="0">
                <a:latin typeface="Georgia"/>
                <a:cs typeface="Georgia"/>
              </a:rPr>
              <a:t>is that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spatial </a:t>
            </a:r>
            <a:r>
              <a:rPr sz="1200" spc="-5" dirty="0">
                <a:latin typeface="Georgia"/>
                <a:cs typeface="Georgia"/>
              </a:rPr>
              <a:t>dimension of </a:t>
            </a:r>
            <a:r>
              <a:rPr sz="1200" dirty="0">
                <a:latin typeface="Georgia"/>
                <a:cs typeface="Georgia"/>
              </a:rPr>
              <a:t>a social or  </a:t>
            </a:r>
            <a:r>
              <a:rPr sz="1200" spc="-5" dirty="0">
                <a:latin typeface="Georgia"/>
                <a:cs typeface="Georgia"/>
              </a:rPr>
              <a:t>economic characteristic </a:t>
            </a:r>
            <a:r>
              <a:rPr sz="1200" dirty="0">
                <a:latin typeface="Georgia"/>
                <a:cs typeface="Georgia"/>
              </a:rPr>
              <a:t>may </a:t>
            </a:r>
            <a:r>
              <a:rPr sz="1200" spc="-5" dirty="0">
                <a:latin typeface="Georgia"/>
                <a:cs typeface="Georgia"/>
              </a:rPr>
              <a:t>be </a:t>
            </a:r>
            <a:r>
              <a:rPr sz="1200" dirty="0">
                <a:latin typeface="Georgia"/>
                <a:cs typeface="Georgia"/>
              </a:rPr>
              <a:t>an </a:t>
            </a:r>
            <a:r>
              <a:rPr sz="1200" spc="-5" dirty="0">
                <a:latin typeface="Georgia"/>
                <a:cs typeface="Georgia"/>
              </a:rPr>
              <a:t>important aspect of the phenomenon. </a:t>
            </a:r>
            <a:r>
              <a:rPr sz="1200" dirty="0">
                <a:latin typeface="Georgia"/>
                <a:cs typeface="Georgia"/>
              </a:rPr>
              <a:t>For </a:t>
            </a:r>
            <a:r>
              <a:rPr sz="1200" spc="-5" dirty="0">
                <a:latin typeface="Georgia"/>
                <a:cs typeface="Georgia"/>
              </a:rPr>
              <a:t>example,  based </a:t>
            </a:r>
            <a:r>
              <a:rPr sz="1200" dirty="0">
                <a:latin typeface="Georgia"/>
                <a:cs typeface="Georgia"/>
              </a:rPr>
              <a:t>on </a:t>
            </a:r>
            <a:r>
              <a:rPr sz="1200" spc="-5" dirty="0">
                <a:latin typeface="Georgia"/>
                <a:cs typeface="Georgia"/>
              </a:rPr>
              <a:t>the premise that </a:t>
            </a:r>
            <a:r>
              <a:rPr sz="1200" dirty="0">
                <a:latin typeface="Georgia"/>
                <a:cs typeface="Georgia"/>
              </a:rPr>
              <a:t>location and distance </a:t>
            </a:r>
            <a:r>
              <a:rPr sz="1200" spc="-5" dirty="0">
                <a:latin typeface="Georgia"/>
                <a:cs typeface="Georgia"/>
              </a:rPr>
              <a:t>are important forces at </a:t>
            </a:r>
            <a:r>
              <a:rPr sz="1200" dirty="0">
                <a:latin typeface="Georgia"/>
                <a:cs typeface="Georgia"/>
              </a:rPr>
              <a:t>work, </a:t>
            </a:r>
            <a:r>
              <a:rPr sz="1200" spc="-5" dirty="0">
                <a:latin typeface="Georgia"/>
                <a:cs typeface="Georgia"/>
              </a:rPr>
              <a:t>regional  science theory relies </a:t>
            </a:r>
            <a:r>
              <a:rPr sz="1200" dirty="0">
                <a:latin typeface="Georgia"/>
                <a:cs typeface="Georgia"/>
              </a:rPr>
              <a:t>on notions </a:t>
            </a:r>
            <a:r>
              <a:rPr sz="1200" spc="-5" dirty="0">
                <a:latin typeface="Georgia"/>
                <a:cs typeface="Georgia"/>
              </a:rPr>
              <a:t>of spatial </a:t>
            </a:r>
            <a:r>
              <a:rPr sz="1200" dirty="0">
                <a:latin typeface="Georgia"/>
                <a:cs typeface="Georgia"/>
              </a:rPr>
              <a:t>interaction </a:t>
            </a:r>
            <a:r>
              <a:rPr sz="1200" spc="-5" dirty="0">
                <a:latin typeface="Georgia"/>
                <a:cs typeface="Georgia"/>
              </a:rPr>
              <a:t>and diffusion effects, hierarchies of  place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spatial</a:t>
            </a:r>
            <a:r>
              <a:rPr sz="120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spillovers.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spc="-5" dirty="0">
                <a:latin typeface="Georgia"/>
                <a:cs typeface="Georgia"/>
              </a:rPr>
              <a:t>There are </a:t>
            </a:r>
            <a:r>
              <a:rPr sz="1200" spc="-10" dirty="0">
                <a:latin typeface="Georgia"/>
                <a:cs typeface="Georgia"/>
              </a:rPr>
              <a:t>two </a:t>
            </a:r>
            <a:r>
              <a:rPr sz="1200" dirty="0">
                <a:latin typeface="Georgia"/>
                <a:cs typeface="Georgia"/>
              </a:rPr>
              <a:t>primary </a:t>
            </a:r>
            <a:r>
              <a:rPr sz="1200" spc="-5" dirty="0">
                <a:latin typeface="Georgia"/>
                <a:cs typeface="Georgia"/>
              </a:rPr>
              <a:t>types of spatial</a:t>
            </a:r>
            <a:r>
              <a:rPr sz="1200" spc="7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dependence: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78407"/>
            <a:ext cx="5052695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Georgia"/>
                <a:cs typeface="Georgia"/>
              </a:rPr>
              <a:t>a. </a:t>
            </a:r>
            <a:r>
              <a:rPr sz="1200" spc="-5" dirty="0">
                <a:latin typeface="Georgia"/>
                <a:cs typeface="Georgia"/>
              </a:rPr>
              <a:t>Spatial error -the error terms </a:t>
            </a:r>
            <a:r>
              <a:rPr sz="1200" dirty="0">
                <a:latin typeface="Georgia"/>
                <a:cs typeface="Georgia"/>
              </a:rPr>
              <a:t>across </a:t>
            </a:r>
            <a:r>
              <a:rPr sz="1200" spc="-5" dirty="0">
                <a:latin typeface="Georgia"/>
                <a:cs typeface="Georgia"/>
              </a:rPr>
              <a:t>different spatial units are</a:t>
            </a:r>
            <a:r>
              <a:rPr sz="1200" spc="18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correlated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900" y="1582674"/>
            <a:ext cx="342900" cy="3429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355"/>
              </a:spcBef>
            </a:pPr>
            <a:r>
              <a:rPr sz="950" i="1" spc="40" dirty="0">
                <a:latin typeface="Times New Roman"/>
                <a:cs typeface="Times New Roman"/>
              </a:rPr>
              <a:t>X</a:t>
            </a:r>
            <a:r>
              <a:rPr sz="825" i="1" spc="60" baseline="-25252" dirty="0">
                <a:latin typeface="Times New Roman"/>
                <a:cs typeface="Times New Roman"/>
              </a:rPr>
              <a:t>i</a:t>
            </a:r>
            <a:endParaRPr sz="825" baseline="-2525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0" y="1582674"/>
            <a:ext cx="342900" cy="3429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434"/>
              </a:spcBef>
            </a:pPr>
            <a:r>
              <a:rPr sz="800" i="1" spc="20" dirty="0">
                <a:latin typeface="Times New Roman"/>
                <a:cs typeface="Times New Roman"/>
              </a:rPr>
              <a:t>X</a:t>
            </a:r>
            <a:r>
              <a:rPr sz="800" i="1" spc="-120" dirty="0">
                <a:latin typeface="Times New Roman"/>
                <a:cs typeface="Times New Roman"/>
              </a:rPr>
              <a:t> </a:t>
            </a:r>
            <a:r>
              <a:rPr sz="675" i="1" spc="7" baseline="-24691" dirty="0">
                <a:latin typeface="Times New Roman"/>
                <a:cs typeface="Times New Roman"/>
              </a:rPr>
              <a:t>j</a:t>
            </a:r>
            <a:endParaRPr sz="675" baseline="-2469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7300" y="2382773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800100" y="0"/>
                </a:moveTo>
                <a:lnTo>
                  <a:pt x="0" y="0"/>
                </a:lnTo>
                <a:lnTo>
                  <a:pt x="0" y="914400"/>
                </a:lnTo>
                <a:lnTo>
                  <a:pt x="800100" y="914400"/>
                </a:lnTo>
                <a:lnTo>
                  <a:pt x="8001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90725" y="2433828"/>
            <a:ext cx="362585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i="1" dirty="0">
                <a:latin typeface="Times New Roman"/>
                <a:cs typeface="Times New Roman"/>
              </a:rPr>
              <a:t>y</a:t>
            </a:r>
            <a:r>
              <a:rPr sz="3600" i="1" spc="-525" dirty="0">
                <a:latin typeface="Times New Roman"/>
                <a:cs typeface="Times New Roman"/>
              </a:rPr>
              <a:t> </a:t>
            </a:r>
            <a:r>
              <a:rPr sz="3075" i="1" spc="7" baseline="-24390" dirty="0">
                <a:latin typeface="Times New Roman"/>
                <a:cs typeface="Times New Roman"/>
              </a:rPr>
              <a:t>i</a:t>
            </a:r>
            <a:endParaRPr sz="3075" baseline="-2439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7400" y="2382773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800100" y="0"/>
                </a:moveTo>
                <a:lnTo>
                  <a:pt x="0" y="0"/>
                </a:lnTo>
                <a:lnTo>
                  <a:pt x="0" y="914400"/>
                </a:lnTo>
                <a:lnTo>
                  <a:pt x="800100" y="914400"/>
                </a:lnTo>
                <a:lnTo>
                  <a:pt x="8001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67966" y="2435859"/>
            <a:ext cx="400685" cy="729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i="1" spc="5" dirty="0">
                <a:latin typeface="Times New Roman"/>
                <a:cs typeface="Times New Roman"/>
              </a:rPr>
              <a:t>y</a:t>
            </a:r>
            <a:r>
              <a:rPr sz="4100" i="1" spc="-655" dirty="0">
                <a:latin typeface="Times New Roman"/>
                <a:cs typeface="Times New Roman"/>
              </a:rPr>
              <a:t> </a:t>
            </a:r>
            <a:r>
              <a:rPr sz="3525" i="1" spc="7" baseline="-24822" dirty="0">
                <a:latin typeface="Times New Roman"/>
                <a:cs typeface="Times New Roman"/>
              </a:rPr>
              <a:t>j</a:t>
            </a:r>
            <a:endParaRPr sz="3525" baseline="-2482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5900" y="3754373"/>
            <a:ext cx="342900" cy="34417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295"/>
              </a:spcBef>
            </a:pPr>
            <a:r>
              <a:rPr sz="1250" i="1" spc="25" dirty="0">
                <a:latin typeface="Symbol"/>
                <a:cs typeface="Symbol"/>
              </a:rPr>
              <a:t></a:t>
            </a:r>
            <a:r>
              <a:rPr sz="975" i="1" spc="37" baseline="-25641" dirty="0">
                <a:latin typeface="Times New Roman"/>
                <a:cs typeface="Times New Roman"/>
              </a:rPr>
              <a:t>i</a:t>
            </a:r>
            <a:endParaRPr sz="975" baseline="-25641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6000" y="3754373"/>
            <a:ext cx="342900" cy="34417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305"/>
              </a:spcBef>
            </a:pPr>
            <a:r>
              <a:rPr sz="1150" i="1" spc="-30" dirty="0">
                <a:latin typeface="Symbol"/>
                <a:cs typeface="Symbol"/>
              </a:rPr>
              <a:t></a:t>
            </a:r>
            <a:r>
              <a:rPr sz="1150" i="1" spc="-175" dirty="0">
                <a:latin typeface="Times New Roman"/>
                <a:cs typeface="Times New Roman"/>
              </a:rPr>
              <a:t> </a:t>
            </a:r>
            <a:r>
              <a:rPr sz="900" i="1" spc="7" baseline="-23148" dirty="0">
                <a:latin typeface="Times New Roman"/>
                <a:cs typeface="Times New Roman"/>
              </a:rPr>
              <a:t>j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62100" y="1921001"/>
            <a:ext cx="76200" cy="576580"/>
          </a:xfrm>
          <a:custGeom>
            <a:avLst/>
            <a:gdLst/>
            <a:ahLst/>
            <a:cxnLst/>
            <a:rect l="l" t="t" r="r" b="b"/>
            <a:pathLst>
              <a:path w="76200" h="576580">
                <a:moveTo>
                  <a:pt x="33528" y="499872"/>
                </a:moveTo>
                <a:lnTo>
                  <a:pt x="0" y="499872"/>
                </a:lnTo>
                <a:lnTo>
                  <a:pt x="38100" y="576072"/>
                </a:lnTo>
                <a:lnTo>
                  <a:pt x="67437" y="517398"/>
                </a:lnTo>
                <a:lnTo>
                  <a:pt x="38100" y="517398"/>
                </a:lnTo>
                <a:lnTo>
                  <a:pt x="35052" y="516636"/>
                </a:lnTo>
                <a:lnTo>
                  <a:pt x="33528" y="512825"/>
                </a:lnTo>
                <a:lnTo>
                  <a:pt x="33528" y="499872"/>
                </a:lnTo>
                <a:close/>
              </a:path>
              <a:path w="76200" h="576580">
                <a:moveTo>
                  <a:pt x="38100" y="0"/>
                </a:moveTo>
                <a:lnTo>
                  <a:pt x="35052" y="1524"/>
                </a:lnTo>
                <a:lnTo>
                  <a:pt x="33528" y="4572"/>
                </a:lnTo>
                <a:lnTo>
                  <a:pt x="33528" y="512825"/>
                </a:lnTo>
                <a:lnTo>
                  <a:pt x="35052" y="516636"/>
                </a:lnTo>
                <a:lnTo>
                  <a:pt x="38100" y="517398"/>
                </a:lnTo>
                <a:lnTo>
                  <a:pt x="41147" y="516636"/>
                </a:lnTo>
                <a:lnTo>
                  <a:pt x="42671" y="512825"/>
                </a:lnTo>
                <a:lnTo>
                  <a:pt x="42671" y="4572"/>
                </a:lnTo>
                <a:lnTo>
                  <a:pt x="41147" y="1524"/>
                </a:lnTo>
                <a:lnTo>
                  <a:pt x="38100" y="0"/>
                </a:lnTo>
                <a:close/>
              </a:path>
              <a:path w="76200" h="576580">
                <a:moveTo>
                  <a:pt x="76200" y="499872"/>
                </a:moveTo>
                <a:lnTo>
                  <a:pt x="42671" y="499872"/>
                </a:lnTo>
                <a:lnTo>
                  <a:pt x="42671" y="512825"/>
                </a:lnTo>
                <a:lnTo>
                  <a:pt x="41147" y="516636"/>
                </a:lnTo>
                <a:lnTo>
                  <a:pt x="38100" y="517398"/>
                </a:lnTo>
                <a:lnTo>
                  <a:pt x="67437" y="517398"/>
                </a:lnTo>
                <a:lnTo>
                  <a:pt x="76200" y="499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7261" y="1921001"/>
            <a:ext cx="76200" cy="576580"/>
          </a:xfrm>
          <a:custGeom>
            <a:avLst/>
            <a:gdLst/>
            <a:ahLst/>
            <a:cxnLst/>
            <a:rect l="l" t="t" r="r" b="b"/>
            <a:pathLst>
              <a:path w="76200" h="576580">
                <a:moveTo>
                  <a:pt x="32765" y="500306"/>
                </a:moveTo>
                <a:lnTo>
                  <a:pt x="0" y="500633"/>
                </a:lnTo>
                <a:lnTo>
                  <a:pt x="38100" y="576072"/>
                </a:lnTo>
                <a:lnTo>
                  <a:pt x="67437" y="517398"/>
                </a:lnTo>
                <a:lnTo>
                  <a:pt x="38100" y="517398"/>
                </a:lnTo>
                <a:lnTo>
                  <a:pt x="34289" y="516636"/>
                </a:lnTo>
                <a:lnTo>
                  <a:pt x="32765" y="512825"/>
                </a:lnTo>
                <a:lnTo>
                  <a:pt x="32765" y="500306"/>
                </a:lnTo>
                <a:close/>
              </a:path>
              <a:path w="76200" h="576580">
                <a:moveTo>
                  <a:pt x="42653" y="500207"/>
                </a:moveTo>
                <a:lnTo>
                  <a:pt x="32765" y="500306"/>
                </a:lnTo>
                <a:lnTo>
                  <a:pt x="32765" y="512825"/>
                </a:lnTo>
                <a:lnTo>
                  <a:pt x="34289" y="516636"/>
                </a:lnTo>
                <a:lnTo>
                  <a:pt x="38100" y="517398"/>
                </a:lnTo>
                <a:lnTo>
                  <a:pt x="41148" y="516636"/>
                </a:lnTo>
                <a:lnTo>
                  <a:pt x="42671" y="512825"/>
                </a:lnTo>
                <a:lnTo>
                  <a:pt x="42653" y="500207"/>
                </a:lnTo>
                <a:close/>
              </a:path>
              <a:path w="76200" h="576580">
                <a:moveTo>
                  <a:pt x="76200" y="499872"/>
                </a:moveTo>
                <a:lnTo>
                  <a:pt x="42653" y="500207"/>
                </a:lnTo>
                <a:lnTo>
                  <a:pt x="42671" y="512825"/>
                </a:lnTo>
                <a:lnTo>
                  <a:pt x="41148" y="516636"/>
                </a:lnTo>
                <a:lnTo>
                  <a:pt x="38100" y="517398"/>
                </a:lnTo>
                <a:lnTo>
                  <a:pt x="67437" y="517398"/>
                </a:lnTo>
                <a:lnTo>
                  <a:pt x="76200" y="499872"/>
                </a:lnTo>
                <a:close/>
              </a:path>
              <a:path w="76200" h="576580">
                <a:moveTo>
                  <a:pt x="37337" y="0"/>
                </a:moveTo>
                <a:lnTo>
                  <a:pt x="34289" y="1524"/>
                </a:lnTo>
                <a:lnTo>
                  <a:pt x="32765" y="4572"/>
                </a:lnTo>
                <a:lnTo>
                  <a:pt x="32765" y="500306"/>
                </a:lnTo>
                <a:lnTo>
                  <a:pt x="42653" y="500207"/>
                </a:lnTo>
                <a:lnTo>
                  <a:pt x="41910" y="4572"/>
                </a:lnTo>
                <a:lnTo>
                  <a:pt x="40386" y="1524"/>
                </a:lnTo>
                <a:lnTo>
                  <a:pt x="373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62100" y="3182873"/>
            <a:ext cx="76200" cy="577215"/>
          </a:xfrm>
          <a:custGeom>
            <a:avLst/>
            <a:gdLst/>
            <a:ahLst/>
            <a:cxnLst/>
            <a:rect l="l" t="t" r="r" b="b"/>
            <a:pathLst>
              <a:path w="76200" h="577214">
                <a:moveTo>
                  <a:pt x="38100" y="59435"/>
                </a:moveTo>
                <a:lnTo>
                  <a:pt x="35052" y="60198"/>
                </a:lnTo>
                <a:lnTo>
                  <a:pt x="33528" y="64007"/>
                </a:lnTo>
                <a:lnTo>
                  <a:pt x="33528" y="571500"/>
                </a:lnTo>
                <a:lnTo>
                  <a:pt x="35052" y="575310"/>
                </a:lnTo>
                <a:lnTo>
                  <a:pt x="38100" y="576834"/>
                </a:lnTo>
                <a:lnTo>
                  <a:pt x="41147" y="575310"/>
                </a:lnTo>
                <a:lnTo>
                  <a:pt x="42671" y="571500"/>
                </a:lnTo>
                <a:lnTo>
                  <a:pt x="42671" y="64007"/>
                </a:lnTo>
                <a:lnTo>
                  <a:pt x="41147" y="60198"/>
                </a:lnTo>
                <a:lnTo>
                  <a:pt x="38100" y="59435"/>
                </a:lnTo>
                <a:close/>
              </a:path>
              <a:path w="76200" h="577214">
                <a:moveTo>
                  <a:pt x="38100" y="0"/>
                </a:moveTo>
                <a:lnTo>
                  <a:pt x="0" y="76200"/>
                </a:lnTo>
                <a:lnTo>
                  <a:pt x="33528" y="76200"/>
                </a:lnTo>
                <a:lnTo>
                  <a:pt x="33528" y="64007"/>
                </a:lnTo>
                <a:lnTo>
                  <a:pt x="35052" y="60198"/>
                </a:lnTo>
                <a:lnTo>
                  <a:pt x="38100" y="59435"/>
                </a:lnTo>
                <a:lnTo>
                  <a:pt x="67817" y="59435"/>
                </a:lnTo>
                <a:lnTo>
                  <a:pt x="38100" y="0"/>
                </a:lnTo>
                <a:close/>
              </a:path>
              <a:path w="76200" h="577214">
                <a:moveTo>
                  <a:pt x="67817" y="59435"/>
                </a:moveTo>
                <a:lnTo>
                  <a:pt x="38100" y="59435"/>
                </a:lnTo>
                <a:lnTo>
                  <a:pt x="41147" y="60198"/>
                </a:lnTo>
                <a:lnTo>
                  <a:pt x="42671" y="64007"/>
                </a:lnTo>
                <a:lnTo>
                  <a:pt x="42671" y="76200"/>
                </a:lnTo>
                <a:lnTo>
                  <a:pt x="76200" y="76200"/>
                </a:lnTo>
                <a:lnTo>
                  <a:pt x="67817" y="59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76500" y="3182873"/>
            <a:ext cx="76200" cy="577215"/>
          </a:xfrm>
          <a:custGeom>
            <a:avLst/>
            <a:gdLst/>
            <a:ahLst/>
            <a:cxnLst/>
            <a:rect l="l" t="t" r="r" b="b"/>
            <a:pathLst>
              <a:path w="76200" h="577214">
                <a:moveTo>
                  <a:pt x="38100" y="59435"/>
                </a:moveTo>
                <a:lnTo>
                  <a:pt x="35051" y="60198"/>
                </a:lnTo>
                <a:lnTo>
                  <a:pt x="33527" y="64007"/>
                </a:lnTo>
                <a:lnTo>
                  <a:pt x="33527" y="571500"/>
                </a:lnTo>
                <a:lnTo>
                  <a:pt x="35051" y="575310"/>
                </a:lnTo>
                <a:lnTo>
                  <a:pt x="38100" y="576834"/>
                </a:lnTo>
                <a:lnTo>
                  <a:pt x="41148" y="575310"/>
                </a:lnTo>
                <a:lnTo>
                  <a:pt x="42672" y="571500"/>
                </a:lnTo>
                <a:lnTo>
                  <a:pt x="42672" y="64007"/>
                </a:lnTo>
                <a:lnTo>
                  <a:pt x="41148" y="60198"/>
                </a:lnTo>
                <a:lnTo>
                  <a:pt x="38100" y="59435"/>
                </a:lnTo>
                <a:close/>
              </a:path>
              <a:path w="76200" h="577214">
                <a:moveTo>
                  <a:pt x="38100" y="0"/>
                </a:moveTo>
                <a:lnTo>
                  <a:pt x="0" y="76200"/>
                </a:lnTo>
                <a:lnTo>
                  <a:pt x="33527" y="76200"/>
                </a:lnTo>
                <a:lnTo>
                  <a:pt x="33527" y="64007"/>
                </a:lnTo>
                <a:lnTo>
                  <a:pt x="35051" y="60198"/>
                </a:lnTo>
                <a:lnTo>
                  <a:pt x="38100" y="59435"/>
                </a:lnTo>
                <a:lnTo>
                  <a:pt x="67817" y="59435"/>
                </a:lnTo>
                <a:lnTo>
                  <a:pt x="38100" y="0"/>
                </a:lnTo>
                <a:close/>
              </a:path>
              <a:path w="76200" h="577214">
                <a:moveTo>
                  <a:pt x="67817" y="59435"/>
                </a:moveTo>
                <a:lnTo>
                  <a:pt x="38100" y="59435"/>
                </a:lnTo>
                <a:lnTo>
                  <a:pt x="41148" y="60198"/>
                </a:lnTo>
                <a:lnTo>
                  <a:pt x="42672" y="64007"/>
                </a:lnTo>
                <a:lnTo>
                  <a:pt x="42672" y="76200"/>
                </a:lnTo>
                <a:lnTo>
                  <a:pt x="76200" y="76200"/>
                </a:lnTo>
                <a:lnTo>
                  <a:pt x="67817" y="59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52827" y="3831335"/>
            <a:ext cx="233679" cy="76200"/>
          </a:xfrm>
          <a:custGeom>
            <a:avLst/>
            <a:gdLst/>
            <a:ahLst/>
            <a:cxnLst/>
            <a:rect l="l" t="t" r="r" b="b"/>
            <a:pathLst>
              <a:path w="233680" h="76200">
                <a:moveTo>
                  <a:pt x="156972" y="0"/>
                </a:moveTo>
                <a:lnTo>
                  <a:pt x="156972" y="76200"/>
                </a:lnTo>
                <a:lnTo>
                  <a:pt x="222503" y="43434"/>
                </a:lnTo>
                <a:lnTo>
                  <a:pt x="169926" y="43434"/>
                </a:lnTo>
                <a:lnTo>
                  <a:pt x="172974" y="41910"/>
                </a:lnTo>
                <a:lnTo>
                  <a:pt x="174498" y="38100"/>
                </a:lnTo>
                <a:lnTo>
                  <a:pt x="172974" y="35051"/>
                </a:lnTo>
                <a:lnTo>
                  <a:pt x="169926" y="33527"/>
                </a:lnTo>
                <a:lnTo>
                  <a:pt x="224027" y="33527"/>
                </a:lnTo>
                <a:lnTo>
                  <a:pt x="156972" y="0"/>
                </a:lnTo>
                <a:close/>
              </a:path>
              <a:path w="233680" h="76200">
                <a:moveTo>
                  <a:pt x="156972" y="33527"/>
                </a:moveTo>
                <a:lnTo>
                  <a:pt x="4572" y="33527"/>
                </a:lnTo>
                <a:lnTo>
                  <a:pt x="1524" y="35051"/>
                </a:lnTo>
                <a:lnTo>
                  <a:pt x="0" y="38100"/>
                </a:lnTo>
                <a:lnTo>
                  <a:pt x="1524" y="41910"/>
                </a:lnTo>
                <a:lnTo>
                  <a:pt x="4572" y="43434"/>
                </a:lnTo>
                <a:lnTo>
                  <a:pt x="156972" y="43434"/>
                </a:lnTo>
                <a:lnTo>
                  <a:pt x="156972" y="33527"/>
                </a:lnTo>
                <a:close/>
              </a:path>
              <a:path w="233680" h="76200">
                <a:moveTo>
                  <a:pt x="224027" y="33527"/>
                </a:moveTo>
                <a:lnTo>
                  <a:pt x="169926" y="33527"/>
                </a:lnTo>
                <a:lnTo>
                  <a:pt x="172974" y="35051"/>
                </a:lnTo>
                <a:lnTo>
                  <a:pt x="174498" y="38100"/>
                </a:lnTo>
                <a:lnTo>
                  <a:pt x="172974" y="41910"/>
                </a:lnTo>
                <a:lnTo>
                  <a:pt x="169926" y="43434"/>
                </a:lnTo>
                <a:lnTo>
                  <a:pt x="222503" y="43434"/>
                </a:lnTo>
                <a:lnTo>
                  <a:pt x="233172" y="38100"/>
                </a:lnTo>
                <a:lnTo>
                  <a:pt x="224027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28800" y="3831335"/>
            <a:ext cx="233679" cy="76200"/>
          </a:xfrm>
          <a:custGeom>
            <a:avLst/>
            <a:gdLst/>
            <a:ahLst/>
            <a:cxnLst/>
            <a:rect l="l" t="t" r="r" b="b"/>
            <a:pathLst>
              <a:path w="23368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3434"/>
                </a:lnTo>
                <a:lnTo>
                  <a:pt x="63245" y="43434"/>
                </a:lnTo>
                <a:lnTo>
                  <a:pt x="60198" y="41910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5" y="33527"/>
                </a:lnTo>
                <a:lnTo>
                  <a:pt x="76200" y="33527"/>
                </a:lnTo>
                <a:lnTo>
                  <a:pt x="76200" y="0"/>
                </a:lnTo>
                <a:close/>
              </a:path>
              <a:path w="233680" h="76200">
                <a:moveTo>
                  <a:pt x="76200" y="33527"/>
                </a:moveTo>
                <a:lnTo>
                  <a:pt x="63245" y="33527"/>
                </a:lnTo>
                <a:lnTo>
                  <a:pt x="60198" y="35051"/>
                </a:lnTo>
                <a:lnTo>
                  <a:pt x="58674" y="38100"/>
                </a:lnTo>
                <a:lnTo>
                  <a:pt x="60198" y="41910"/>
                </a:lnTo>
                <a:lnTo>
                  <a:pt x="63245" y="43434"/>
                </a:lnTo>
                <a:lnTo>
                  <a:pt x="76200" y="43434"/>
                </a:lnTo>
                <a:lnTo>
                  <a:pt x="76200" y="33527"/>
                </a:lnTo>
                <a:close/>
              </a:path>
              <a:path w="233680" h="76200">
                <a:moveTo>
                  <a:pt x="228600" y="33527"/>
                </a:moveTo>
                <a:lnTo>
                  <a:pt x="76200" y="33527"/>
                </a:lnTo>
                <a:lnTo>
                  <a:pt x="76200" y="43434"/>
                </a:lnTo>
                <a:lnTo>
                  <a:pt x="228600" y="43434"/>
                </a:lnTo>
                <a:lnTo>
                  <a:pt x="231648" y="41910"/>
                </a:lnTo>
                <a:lnTo>
                  <a:pt x="233172" y="38100"/>
                </a:lnTo>
                <a:lnTo>
                  <a:pt x="231648" y="35051"/>
                </a:lnTo>
                <a:lnTo>
                  <a:pt x="228600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01700" y="4514453"/>
            <a:ext cx="578294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800"/>
              </a:lnSpc>
            </a:pPr>
            <a:r>
              <a:rPr sz="1200" dirty="0">
                <a:latin typeface="Georgia"/>
                <a:cs typeface="Georgia"/>
              </a:rPr>
              <a:t>With </a:t>
            </a:r>
            <a:r>
              <a:rPr sz="1200" spc="-5" dirty="0">
                <a:latin typeface="Georgia"/>
                <a:cs typeface="Georgia"/>
              </a:rPr>
              <a:t>spatial error </a:t>
            </a:r>
            <a:r>
              <a:rPr sz="1200" dirty="0">
                <a:latin typeface="Georgia"/>
                <a:cs typeface="Georgia"/>
              </a:rPr>
              <a:t>in OLS </a:t>
            </a:r>
            <a:r>
              <a:rPr sz="1200" spc="-5" dirty="0">
                <a:latin typeface="Georgia"/>
                <a:cs typeface="Georgia"/>
              </a:rPr>
              <a:t>regression, the assumption of uncorrelated error terms </a:t>
            </a:r>
            <a:r>
              <a:rPr sz="1200" dirty="0">
                <a:latin typeface="Georgia"/>
                <a:cs typeface="Georgia"/>
              </a:rPr>
              <a:t>is  violated. As a </a:t>
            </a:r>
            <a:r>
              <a:rPr sz="1200" spc="-5" dirty="0">
                <a:latin typeface="Georgia"/>
                <a:cs typeface="Georgia"/>
              </a:rPr>
              <a:t>result, the estimates are inefficient. Spatial error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indicative of omitted  (spatially </a:t>
            </a:r>
            <a:r>
              <a:rPr sz="1200" dirty="0">
                <a:latin typeface="Georgia"/>
                <a:cs typeface="Georgia"/>
              </a:rPr>
              <a:t>correlated) </a:t>
            </a:r>
            <a:r>
              <a:rPr sz="1200" spc="-5" dirty="0">
                <a:latin typeface="Georgia"/>
                <a:cs typeface="Georgia"/>
              </a:rPr>
              <a:t>covariates that if left unattended would affect</a:t>
            </a:r>
            <a:r>
              <a:rPr sz="1200" spc="8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inference.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92631"/>
            <a:ext cx="5330190" cy="35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60"/>
              </a:lnSpc>
            </a:pPr>
            <a:r>
              <a:rPr sz="1200" dirty="0">
                <a:latin typeface="Georgia"/>
                <a:cs typeface="Georgia"/>
              </a:rPr>
              <a:t>b. </a:t>
            </a:r>
            <a:r>
              <a:rPr sz="1200" spc="-5" dirty="0">
                <a:latin typeface="Georgia"/>
                <a:cs typeface="Georgia"/>
              </a:rPr>
              <a:t>Spatial lag- the dependent </a:t>
            </a:r>
            <a:r>
              <a:rPr sz="1200" dirty="0">
                <a:latin typeface="Georgia"/>
                <a:cs typeface="Georgia"/>
              </a:rPr>
              <a:t>variable </a:t>
            </a:r>
            <a:r>
              <a:rPr sz="1200" spc="-5" dirty="0">
                <a:latin typeface="Georgia"/>
                <a:cs typeface="Georgia"/>
              </a:rPr>
              <a:t>y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place </a:t>
            </a:r>
            <a:r>
              <a:rPr sz="1200" dirty="0">
                <a:latin typeface="Georgia"/>
                <a:cs typeface="Georgia"/>
              </a:rPr>
              <a:t>i is </a:t>
            </a:r>
            <a:r>
              <a:rPr sz="1200" spc="-5" dirty="0">
                <a:latin typeface="Georgia"/>
                <a:cs typeface="Georgia"/>
              </a:rPr>
              <a:t>affected by the independent  </a:t>
            </a:r>
            <a:r>
              <a:rPr sz="1200" dirty="0">
                <a:latin typeface="Georgia"/>
                <a:cs typeface="Georgia"/>
              </a:rPr>
              <a:t>variables in </a:t>
            </a:r>
            <a:r>
              <a:rPr sz="1200" spc="-5" dirty="0">
                <a:latin typeface="Georgia"/>
                <a:cs typeface="Georgia"/>
              </a:rPr>
              <a:t>both place </a:t>
            </a:r>
            <a:r>
              <a:rPr sz="1200" dirty="0">
                <a:latin typeface="Georgia"/>
                <a:cs typeface="Georgia"/>
              </a:rPr>
              <a:t>i and</a:t>
            </a:r>
            <a:r>
              <a:rPr sz="1200" spc="-8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j.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900" y="1755648"/>
            <a:ext cx="342900" cy="3429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355"/>
              </a:spcBef>
            </a:pPr>
            <a:r>
              <a:rPr sz="950" i="1" spc="40" dirty="0">
                <a:latin typeface="Times New Roman"/>
                <a:cs typeface="Times New Roman"/>
              </a:rPr>
              <a:t>X</a:t>
            </a:r>
            <a:r>
              <a:rPr sz="825" i="1" spc="60" baseline="-25252" dirty="0">
                <a:latin typeface="Times New Roman"/>
                <a:cs typeface="Times New Roman"/>
              </a:rPr>
              <a:t>i</a:t>
            </a:r>
            <a:endParaRPr sz="825" baseline="-2525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0" y="1755648"/>
            <a:ext cx="342900" cy="3429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434"/>
              </a:spcBef>
            </a:pPr>
            <a:r>
              <a:rPr sz="800" i="1" spc="20" dirty="0">
                <a:latin typeface="Times New Roman"/>
                <a:cs typeface="Times New Roman"/>
              </a:rPr>
              <a:t>X</a:t>
            </a:r>
            <a:r>
              <a:rPr sz="800" i="1" spc="-120" dirty="0">
                <a:latin typeface="Times New Roman"/>
                <a:cs typeface="Times New Roman"/>
              </a:rPr>
              <a:t> </a:t>
            </a:r>
            <a:r>
              <a:rPr sz="675" i="1" spc="7" baseline="-24691" dirty="0">
                <a:latin typeface="Times New Roman"/>
                <a:cs typeface="Times New Roman"/>
              </a:rPr>
              <a:t>j</a:t>
            </a:r>
            <a:endParaRPr sz="675" baseline="-2469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7300" y="2555748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800100" y="0"/>
                </a:moveTo>
                <a:lnTo>
                  <a:pt x="0" y="0"/>
                </a:lnTo>
                <a:lnTo>
                  <a:pt x="0" y="914400"/>
                </a:lnTo>
                <a:lnTo>
                  <a:pt x="800100" y="914400"/>
                </a:lnTo>
                <a:lnTo>
                  <a:pt x="8001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90725" y="2606802"/>
            <a:ext cx="362585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i="1" dirty="0">
                <a:latin typeface="Times New Roman"/>
                <a:cs typeface="Times New Roman"/>
              </a:rPr>
              <a:t>y</a:t>
            </a:r>
            <a:r>
              <a:rPr sz="3600" i="1" spc="-525" dirty="0">
                <a:latin typeface="Times New Roman"/>
                <a:cs typeface="Times New Roman"/>
              </a:rPr>
              <a:t> </a:t>
            </a:r>
            <a:r>
              <a:rPr sz="3075" i="1" spc="7" baseline="-24390" dirty="0">
                <a:latin typeface="Times New Roman"/>
                <a:cs typeface="Times New Roman"/>
              </a:rPr>
              <a:t>i</a:t>
            </a:r>
            <a:endParaRPr sz="3075" baseline="-2439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7400" y="2555748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800100" y="0"/>
                </a:moveTo>
                <a:lnTo>
                  <a:pt x="0" y="0"/>
                </a:lnTo>
                <a:lnTo>
                  <a:pt x="0" y="914400"/>
                </a:lnTo>
                <a:lnTo>
                  <a:pt x="800100" y="914400"/>
                </a:lnTo>
                <a:lnTo>
                  <a:pt x="8001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67966" y="2608833"/>
            <a:ext cx="400685" cy="729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i="1" spc="5" dirty="0">
                <a:latin typeface="Times New Roman"/>
                <a:cs typeface="Times New Roman"/>
              </a:rPr>
              <a:t>y</a:t>
            </a:r>
            <a:r>
              <a:rPr sz="4100" i="1" spc="-655" dirty="0">
                <a:latin typeface="Times New Roman"/>
                <a:cs typeface="Times New Roman"/>
              </a:rPr>
              <a:t> </a:t>
            </a:r>
            <a:r>
              <a:rPr sz="3525" i="1" spc="7" baseline="-24822" dirty="0">
                <a:latin typeface="Times New Roman"/>
                <a:cs typeface="Times New Roman"/>
              </a:rPr>
              <a:t>j</a:t>
            </a:r>
            <a:endParaRPr sz="3525" baseline="-2482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5900" y="3927347"/>
            <a:ext cx="342900" cy="34417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295"/>
              </a:spcBef>
            </a:pPr>
            <a:r>
              <a:rPr sz="1250" i="1" spc="25" dirty="0">
                <a:latin typeface="Symbol"/>
                <a:cs typeface="Symbol"/>
              </a:rPr>
              <a:t></a:t>
            </a:r>
            <a:r>
              <a:rPr sz="975" i="1" spc="37" baseline="-25641" dirty="0">
                <a:latin typeface="Times New Roman"/>
                <a:cs typeface="Times New Roman"/>
              </a:rPr>
              <a:t>i</a:t>
            </a:r>
            <a:endParaRPr sz="975" baseline="-25641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6000" y="3927347"/>
            <a:ext cx="342900" cy="34417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305"/>
              </a:spcBef>
            </a:pPr>
            <a:r>
              <a:rPr sz="1150" i="1" spc="-30" dirty="0">
                <a:latin typeface="Symbol"/>
                <a:cs typeface="Symbol"/>
              </a:rPr>
              <a:t></a:t>
            </a:r>
            <a:r>
              <a:rPr sz="1150" i="1" spc="-175" dirty="0">
                <a:latin typeface="Times New Roman"/>
                <a:cs typeface="Times New Roman"/>
              </a:rPr>
              <a:t> </a:t>
            </a:r>
            <a:r>
              <a:rPr sz="900" i="1" spc="7" baseline="-23148" dirty="0">
                <a:latin typeface="Times New Roman"/>
                <a:cs typeface="Times New Roman"/>
              </a:rPr>
              <a:t>j</a:t>
            </a:r>
            <a:endParaRPr sz="900" baseline="-23148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62100" y="2093976"/>
            <a:ext cx="76200" cy="576580"/>
          </a:xfrm>
          <a:custGeom>
            <a:avLst/>
            <a:gdLst/>
            <a:ahLst/>
            <a:cxnLst/>
            <a:rect l="l" t="t" r="r" b="b"/>
            <a:pathLst>
              <a:path w="76200" h="576580">
                <a:moveTo>
                  <a:pt x="33528" y="499872"/>
                </a:moveTo>
                <a:lnTo>
                  <a:pt x="0" y="499872"/>
                </a:lnTo>
                <a:lnTo>
                  <a:pt x="38100" y="576072"/>
                </a:lnTo>
                <a:lnTo>
                  <a:pt x="67437" y="517398"/>
                </a:lnTo>
                <a:lnTo>
                  <a:pt x="38100" y="517398"/>
                </a:lnTo>
                <a:lnTo>
                  <a:pt x="35052" y="515874"/>
                </a:lnTo>
                <a:lnTo>
                  <a:pt x="33528" y="512825"/>
                </a:lnTo>
                <a:lnTo>
                  <a:pt x="33528" y="499872"/>
                </a:lnTo>
                <a:close/>
              </a:path>
              <a:path w="76200" h="576580">
                <a:moveTo>
                  <a:pt x="38100" y="0"/>
                </a:moveTo>
                <a:lnTo>
                  <a:pt x="35052" y="1524"/>
                </a:lnTo>
                <a:lnTo>
                  <a:pt x="33528" y="4572"/>
                </a:lnTo>
                <a:lnTo>
                  <a:pt x="33528" y="512825"/>
                </a:lnTo>
                <a:lnTo>
                  <a:pt x="35052" y="515874"/>
                </a:lnTo>
                <a:lnTo>
                  <a:pt x="38100" y="517398"/>
                </a:lnTo>
                <a:lnTo>
                  <a:pt x="41147" y="515874"/>
                </a:lnTo>
                <a:lnTo>
                  <a:pt x="42671" y="512825"/>
                </a:lnTo>
                <a:lnTo>
                  <a:pt x="42671" y="4572"/>
                </a:lnTo>
                <a:lnTo>
                  <a:pt x="41147" y="1524"/>
                </a:lnTo>
                <a:lnTo>
                  <a:pt x="38100" y="0"/>
                </a:lnTo>
                <a:close/>
              </a:path>
              <a:path w="76200" h="576580">
                <a:moveTo>
                  <a:pt x="76200" y="499872"/>
                </a:moveTo>
                <a:lnTo>
                  <a:pt x="42671" y="499872"/>
                </a:lnTo>
                <a:lnTo>
                  <a:pt x="42671" y="512825"/>
                </a:lnTo>
                <a:lnTo>
                  <a:pt x="41147" y="515874"/>
                </a:lnTo>
                <a:lnTo>
                  <a:pt x="38100" y="517398"/>
                </a:lnTo>
                <a:lnTo>
                  <a:pt x="67437" y="517398"/>
                </a:lnTo>
                <a:lnTo>
                  <a:pt x="76200" y="499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7261" y="2093976"/>
            <a:ext cx="76200" cy="576580"/>
          </a:xfrm>
          <a:custGeom>
            <a:avLst/>
            <a:gdLst/>
            <a:ahLst/>
            <a:cxnLst/>
            <a:rect l="l" t="t" r="r" b="b"/>
            <a:pathLst>
              <a:path w="76200" h="576580">
                <a:moveTo>
                  <a:pt x="32765" y="499872"/>
                </a:moveTo>
                <a:lnTo>
                  <a:pt x="0" y="499872"/>
                </a:lnTo>
                <a:lnTo>
                  <a:pt x="38100" y="576072"/>
                </a:lnTo>
                <a:lnTo>
                  <a:pt x="67437" y="517398"/>
                </a:lnTo>
                <a:lnTo>
                  <a:pt x="38100" y="517398"/>
                </a:lnTo>
                <a:lnTo>
                  <a:pt x="34289" y="515874"/>
                </a:lnTo>
                <a:lnTo>
                  <a:pt x="32765" y="512825"/>
                </a:lnTo>
                <a:lnTo>
                  <a:pt x="32765" y="499872"/>
                </a:lnTo>
                <a:close/>
              </a:path>
              <a:path w="76200" h="576580">
                <a:moveTo>
                  <a:pt x="37337" y="0"/>
                </a:moveTo>
                <a:lnTo>
                  <a:pt x="34289" y="1524"/>
                </a:lnTo>
                <a:lnTo>
                  <a:pt x="32765" y="4572"/>
                </a:lnTo>
                <a:lnTo>
                  <a:pt x="32765" y="512825"/>
                </a:lnTo>
                <a:lnTo>
                  <a:pt x="34289" y="515874"/>
                </a:lnTo>
                <a:lnTo>
                  <a:pt x="38100" y="517398"/>
                </a:lnTo>
                <a:lnTo>
                  <a:pt x="41148" y="515874"/>
                </a:lnTo>
                <a:lnTo>
                  <a:pt x="42671" y="512825"/>
                </a:lnTo>
                <a:lnTo>
                  <a:pt x="41910" y="4572"/>
                </a:lnTo>
                <a:lnTo>
                  <a:pt x="40386" y="1524"/>
                </a:lnTo>
                <a:lnTo>
                  <a:pt x="37337" y="0"/>
                </a:lnTo>
                <a:close/>
              </a:path>
              <a:path w="76200" h="576580">
                <a:moveTo>
                  <a:pt x="76200" y="499872"/>
                </a:moveTo>
                <a:lnTo>
                  <a:pt x="42652" y="499872"/>
                </a:lnTo>
                <a:lnTo>
                  <a:pt x="42671" y="512825"/>
                </a:lnTo>
                <a:lnTo>
                  <a:pt x="41148" y="515874"/>
                </a:lnTo>
                <a:lnTo>
                  <a:pt x="38100" y="517398"/>
                </a:lnTo>
                <a:lnTo>
                  <a:pt x="67437" y="517398"/>
                </a:lnTo>
                <a:lnTo>
                  <a:pt x="76200" y="499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62100" y="3355847"/>
            <a:ext cx="76200" cy="576580"/>
          </a:xfrm>
          <a:custGeom>
            <a:avLst/>
            <a:gdLst/>
            <a:ahLst/>
            <a:cxnLst/>
            <a:rect l="l" t="t" r="r" b="b"/>
            <a:pathLst>
              <a:path w="76200" h="576579">
                <a:moveTo>
                  <a:pt x="38100" y="58674"/>
                </a:moveTo>
                <a:lnTo>
                  <a:pt x="35052" y="60198"/>
                </a:lnTo>
                <a:lnTo>
                  <a:pt x="33528" y="63246"/>
                </a:lnTo>
                <a:lnTo>
                  <a:pt x="33528" y="571500"/>
                </a:lnTo>
                <a:lnTo>
                  <a:pt x="35052" y="575310"/>
                </a:lnTo>
                <a:lnTo>
                  <a:pt x="38100" y="576072"/>
                </a:lnTo>
                <a:lnTo>
                  <a:pt x="41147" y="575310"/>
                </a:lnTo>
                <a:lnTo>
                  <a:pt x="42671" y="571500"/>
                </a:lnTo>
                <a:lnTo>
                  <a:pt x="42671" y="63246"/>
                </a:lnTo>
                <a:lnTo>
                  <a:pt x="41147" y="60198"/>
                </a:lnTo>
                <a:lnTo>
                  <a:pt x="38100" y="58674"/>
                </a:lnTo>
                <a:close/>
              </a:path>
              <a:path w="76200" h="576579">
                <a:moveTo>
                  <a:pt x="38100" y="0"/>
                </a:moveTo>
                <a:lnTo>
                  <a:pt x="0" y="76200"/>
                </a:lnTo>
                <a:lnTo>
                  <a:pt x="33528" y="76200"/>
                </a:lnTo>
                <a:lnTo>
                  <a:pt x="33528" y="63246"/>
                </a:lnTo>
                <a:lnTo>
                  <a:pt x="35052" y="60198"/>
                </a:lnTo>
                <a:lnTo>
                  <a:pt x="38100" y="58674"/>
                </a:lnTo>
                <a:lnTo>
                  <a:pt x="67437" y="58674"/>
                </a:lnTo>
                <a:lnTo>
                  <a:pt x="38100" y="0"/>
                </a:lnTo>
                <a:close/>
              </a:path>
              <a:path w="76200" h="576579">
                <a:moveTo>
                  <a:pt x="67437" y="58674"/>
                </a:moveTo>
                <a:lnTo>
                  <a:pt x="38100" y="58674"/>
                </a:lnTo>
                <a:lnTo>
                  <a:pt x="41147" y="60198"/>
                </a:lnTo>
                <a:lnTo>
                  <a:pt x="42671" y="63246"/>
                </a:lnTo>
                <a:lnTo>
                  <a:pt x="42671" y="76200"/>
                </a:lnTo>
                <a:lnTo>
                  <a:pt x="76200" y="76200"/>
                </a:lnTo>
                <a:lnTo>
                  <a:pt x="67437" y="58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76500" y="3355847"/>
            <a:ext cx="76200" cy="576580"/>
          </a:xfrm>
          <a:custGeom>
            <a:avLst/>
            <a:gdLst/>
            <a:ahLst/>
            <a:cxnLst/>
            <a:rect l="l" t="t" r="r" b="b"/>
            <a:pathLst>
              <a:path w="76200" h="576579">
                <a:moveTo>
                  <a:pt x="38100" y="58674"/>
                </a:moveTo>
                <a:lnTo>
                  <a:pt x="35051" y="60198"/>
                </a:lnTo>
                <a:lnTo>
                  <a:pt x="33527" y="63246"/>
                </a:lnTo>
                <a:lnTo>
                  <a:pt x="33527" y="571500"/>
                </a:lnTo>
                <a:lnTo>
                  <a:pt x="35051" y="575310"/>
                </a:lnTo>
                <a:lnTo>
                  <a:pt x="38100" y="576072"/>
                </a:lnTo>
                <a:lnTo>
                  <a:pt x="41148" y="575310"/>
                </a:lnTo>
                <a:lnTo>
                  <a:pt x="42672" y="571500"/>
                </a:lnTo>
                <a:lnTo>
                  <a:pt x="42672" y="63246"/>
                </a:lnTo>
                <a:lnTo>
                  <a:pt x="41148" y="60198"/>
                </a:lnTo>
                <a:lnTo>
                  <a:pt x="38100" y="58674"/>
                </a:lnTo>
                <a:close/>
              </a:path>
              <a:path w="76200" h="576579">
                <a:moveTo>
                  <a:pt x="38100" y="0"/>
                </a:moveTo>
                <a:lnTo>
                  <a:pt x="0" y="76200"/>
                </a:lnTo>
                <a:lnTo>
                  <a:pt x="33527" y="76200"/>
                </a:lnTo>
                <a:lnTo>
                  <a:pt x="33527" y="63246"/>
                </a:lnTo>
                <a:lnTo>
                  <a:pt x="35051" y="60198"/>
                </a:lnTo>
                <a:lnTo>
                  <a:pt x="38100" y="58674"/>
                </a:lnTo>
                <a:lnTo>
                  <a:pt x="67437" y="58674"/>
                </a:lnTo>
                <a:lnTo>
                  <a:pt x="38100" y="0"/>
                </a:lnTo>
                <a:close/>
              </a:path>
              <a:path w="76200" h="576579">
                <a:moveTo>
                  <a:pt x="67437" y="58674"/>
                </a:move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lnTo>
                  <a:pt x="42672" y="76200"/>
                </a:lnTo>
                <a:lnTo>
                  <a:pt x="76200" y="76200"/>
                </a:lnTo>
                <a:lnTo>
                  <a:pt x="67437" y="586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95627" y="2093976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80">
                <a:moveTo>
                  <a:pt x="518922" y="525779"/>
                </a:moveTo>
                <a:lnTo>
                  <a:pt x="495299" y="549401"/>
                </a:lnTo>
                <a:lnTo>
                  <a:pt x="576072" y="576072"/>
                </a:lnTo>
                <a:lnTo>
                  <a:pt x="562988" y="536448"/>
                </a:lnTo>
                <a:lnTo>
                  <a:pt x="531114" y="536448"/>
                </a:lnTo>
                <a:lnTo>
                  <a:pt x="528066" y="534924"/>
                </a:lnTo>
                <a:lnTo>
                  <a:pt x="518922" y="525779"/>
                </a:lnTo>
                <a:close/>
              </a:path>
              <a:path w="576580" h="576580">
                <a:moveTo>
                  <a:pt x="525398" y="519302"/>
                </a:moveTo>
                <a:lnTo>
                  <a:pt x="518922" y="525779"/>
                </a:lnTo>
                <a:lnTo>
                  <a:pt x="528066" y="534924"/>
                </a:lnTo>
                <a:lnTo>
                  <a:pt x="531114" y="536448"/>
                </a:lnTo>
                <a:lnTo>
                  <a:pt x="534161" y="534924"/>
                </a:lnTo>
                <a:lnTo>
                  <a:pt x="535685" y="531114"/>
                </a:lnTo>
                <a:lnTo>
                  <a:pt x="534161" y="528066"/>
                </a:lnTo>
                <a:lnTo>
                  <a:pt x="525398" y="519302"/>
                </a:lnTo>
                <a:close/>
              </a:path>
              <a:path w="576580" h="576580">
                <a:moveTo>
                  <a:pt x="549402" y="495300"/>
                </a:moveTo>
                <a:lnTo>
                  <a:pt x="525398" y="519302"/>
                </a:lnTo>
                <a:lnTo>
                  <a:pt x="534161" y="528066"/>
                </a:lnTo>
                <a:lnTo>
                  <a:pt x="535685" y="531114"/>
                </a:lnTo>
                <a:lnTo>
                  <a:pt x="534161" y="534924"/>
                </a:lnTo>
                <a:lnTo>
                  <a:pt x="531114" y="536448"/>
                </a:lnTo>
                <a:lnTo>
                  <a:pt x="562988" y="536448"/>
                </a:lnTo>
                <a:lnTo>
                  <a:pt x="549402" y="495300"/>
                </a:lnTo>
                <a:close/>
              </a:path>
              <a:path w="576580" h="576580">
                <a:moveTo>
                  <a:pt x="4571" y="0"/>
                </a:moveTo>
                <a:lnTo>
                  <a:pt x="1524" y="1524"/>
                </a:lnTo>
                <a:lnTo>
                  <a:pt x="0" y="4572"/>
                </a:lnTo>
                <a:lnTo>
                  <a:pt x="1524" y="8381"/>
                </a:lnTo>
                <a:lnTo>
                  <a:pt x="518922" y="525779"/>
                </a:lnTo>
                <a:lnTo>
                  <a:pt x="525398" y="519302"/>
                </a:lnTo>
                <a:lnTo>
                  <a:pt x="7619" y="152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43100" y="2093976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80">
                <a:moveTo>
                  <a:pt x="26669" y="495300"/>
                </a:moveTo>
                <a:lnTo>
                  <a:pt x="0" y="576072"/>
                </a:lnTo>
                <a:lnTo>
                  <a:pt x="80772" y="549401"/>
                </a:lnTo>
                <a:lnTo>
                  <a:pt x="67818" y="536448"/>
                </a:lnTo>
                <a:lnTo>
                  <a:pt x="44957" y="536448"/>
                </a:lnTo>
                <a:lnTo>
                  <a:pt x="41148" y="534924"/>
                </a:lnTo>
                <a:lnTo>
                  <a:pt x="40386" y="531114"/>
                </a:lnTo>
                <a:lnTo>
                  <a:pt x="41148" y="528066"/>
                </a:lnTo>
                <a:lnTo>
                  <a:pt x="50298" y="518928"/>
                </a:lnTo>
                <a:lnTo>
                  <a:pt x="26669" y="495300"/>
                </a:lnTo>
                <a:close/>
              </a:path>
              <a:path w="576580" h="576580">
                <a:moveTo>
                  <a:pt x="50298" y="518928"/>
                </a:moveTo>
                <a:lnTo>
                  <a:pt x="41148" y="528066"/>
                </a:lnTo>
                <a:lnTo>
                  <a:pt x="40386" y="531114"/>
                </a:lnTo>
                <a:lnTo>
                  <a:pt x="41148" y="534924"/>
                </a:lnTo>
                <a:lnTo>
                  <a:pt x="44957" y="536448"/>
                </a:lnTo>
                <a:lnTo>
                  <a:pt x="48006" y="534924"/>
                </a:lnTo>
                <a:lnTo>
                  <a:pt x="57150" y="525779"/>
                </a:lnTo>
                <a:lnTo>
                  <a:pt x="50298" y="518928"/>
                </a:lnTo>
                <a:close/>
              </a:path>
              <a:path w="576580" h="576580">
                <a:moveTo>
                  <a:pt x="57150" y="525779"/>
                </a:moveTo>
                <a:lnTo>
                  <a:pt x="48006" y="534924"/>
                </a:lnTo>
                <a:lnTo>
                  <a:pt x="44957" y="536448"/>
                </a:lnTo>
                <a:lnTo>
                  <a:pt x="67818" y="536448"/>
                </a:lnTo>
                <a:lnTo>
                  <a:pt x="57150" y="525779"/>
                </a:lnTo>
                <a:close/>
              </a:path>
              <a:path w="576580" h="576580">
                <a:moveTo>
                  <a:pt x="571500" y="0"/>
                </a:moveTo>
                <a:lnTo>
                  <a:pt x="568451" y="1524"/>
                </a:lnTo>
                <a:lnTo>
                  <a:pt x="50298" y="518928"/>
                </a:lnTo>
                <a:lnTo>
                  <a:pt x="57150" y="525779"/>
                </a:lnTo>
                <a:lnTo>
                  <a:pt x="574548" y="8381"/>
                </a:lnTo>
                <a:lnTo>
                  <a:pt x="576072" y="4572"/>
                </a:lnTo>
                <a:lnTo>
                  <a:pt x="574548" y="1524"/>
                </a:lnTo>
                <a:lnTo>
                  <a:pt x="571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52827" y="4004309"/>
            <a:ext cx="233679" cy="76200"/>
          </a:xfrm>
          <a:custGeom>
            <a:avLst/>
            <a:gdLst/>
            <a:ahLst/>
            <a:cxnLst/>
            <a:rect l="l" t="t" r="r" b="b"/>
            <a:pathLst>
              <a:path w="233680" h="76200">
                <a:moveTo>
                  <a:pt x="156972" y="0"/>
                </a:moveTo>
                <a:lnTo>
                  <a:pt x="156972" y="76200"/>
                </a:lnTo>
                <a:lnTo>
                  <a:pt x="224027" y="42672"/>
                </a:lnTo>
                <a:lnTo>
                  <a:pt x="169926" y="42672"/>
                </a:lnTo>
                <a:lnTo>
                  <a:pt x="172974" y="41148"/>
                </a:lnTo>
                <a:lnTo>
                  <a:pt x="174498" y="38100"/>
                </a:lnTo>
                <a:lnTo>
                  <a:pt x="172974" y="35051"/>
                </a:lnTo>
                <a:lnTo>
                  <a:pt x="169926" y="33527"/>
                </a:lnTo>
                <a:lnTo>
                  <a:pt x="224027" y="33527"/>
                </a:lnTo>
                <a:lnTo>
                  <a:pt x="156972" y="0"/>
                </a:lnTo>
                <a:close/>
              </a:path>
              <a:path w="233680" h="76200">
                <a:moveTo>
                  <a:pt x="156972" y="33527"/>
                </a:moveTo>
                <a:lnTo>
                  <a:pt x="4572" y="33527"/>
                </a:lnTo>
                <a:lnTo>
                  <a:pt x="1524" y="35051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156972" y="42672"/>
                </a:lnTo>
                <a:lnTo>
                  <a:pt x="156972" y="33527"/>
                </a:lnTo>
                <a:close/>
              </a:path>
              <a:path w="233680" h="76200">
                <a:moveTo>
                  <a:pt x="224027" y="33527"/>
                </a:moveTo>
                <a:lnTo>
                  <a:pt x="169926" y="33527"/>
                </a:lnTo>
                <a:lnTo>
                  <a:pt x="172974" y="35051"/>
                </a:lnTo>
                <a:lnTo>
                  <a:pt x="174498" y="38100"/>
                </a:lnTo>
                <a:lnTo>
                  <a:pt x="172974" y="41148"/>
                </a:lnTo>
                <a:lnTo>
                  <a:pt x="169926" y="42672"/>
                </a:lnTo>
                <a:lnTo>
                  <a:pt x="224027" y="42672"/>
                </a:lnTo>
                <a:lnTo>
                  <a:pt x="233172" y="38100"/>
                </a:lnTo>
                <a:lnTo>
                  <a:pt x="224027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28800" y="4004309"/>
            <a:ext cx="233679" cy="76200"/>
          </a:xfrm>
          <a:custGeom>
            <a:avLst/>
            <a:gdLst/>
            <a:ahLst/>
            <a:cxnLst/>
            <a:rect l="l" t="t" r="r" b="b"/>
            <a:pathLst>
              <a:path w="23368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672"/>
                </a:lnTo>
                <a:lnTo>
                  <a:pt x="63245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5" y="33527"/>
                </a:lnTo>
                <a:lnTo>
                  <a:pt x="76200" y="33527"/>
                </a:lnTo>
                <a:lnTo>
                  <a:pt x="76200" y="0"/>
                </a:lnTo>
                <a:close/>
              </a:path>
              <a:path w="233680" h="76200">
                <a:moveTo>
                  <a:pt x="76200" y="33527"/>
                </a:moveTo>
                <a:lnTo>
                  <a:pt x="63245" y="33527"/>
                </a:lnTo>
                <a:lnTo>
                  <a:pt x="60198" y="35051"/>
                </a:lnTo>
                <a:lnTo>
                  <a:pt x="58674" y="38100"/>
                </a:lnTo>
                <a:lnTo>
                  <a:pt x="60198" y="41148"/>
                </a:lnTo>
                <a:lnTo>
                  <a:pt x="63245" y="42672"/>
                </a:lnTo>
                <a:lnTo>
                  <a:pt x="76200" y="42672"/>
                </a:lnTo>
                <a:lnTo>
                  <a:pt x="76200" y="33527"/>
                </a:lnTo>
                <a:close/>
              </a:path>
              <a:path w="233680" h="76200">
                <a:moveTo>
                  <a:pt x="228600" y="33527"/>
                </a:moveTo>
                <a:lnTo>
                  <a:pt x="76200" y="33527"/>
                </a:lnTo>
                <a:lnTo>
                  <a:pt x="76200" y="42672"/>
                </a:lnTo>
                <a:lnTo>
                  <a:pt x="228600" y="42672"/>
                </a:lnTo>
                <a:lnTo>
                  <a:pt x="231648" y="41148"/>
                </a:lnTo>
                <a:lnTo>
                  <a:pt x="233172" y="38100"/>
                </a:lnTo>
                <a:lnTo>
                  <a:pt x="231648" y="35051"/>
                </a:lnTo>
                <a:lnTo>
                  <a:pt x="228600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28800" y="2974848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672"/>
                </a:lnTo>
                <a:lnTo>
                  <a:pt x="63245" y="42672"/>
                </a:lnTo>
                <a:lnTo>
                  <a:pt x="60198" y="41909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5" y="33527"/>
                </a:lnTo>
                <a:lnTo>
                  <a:pt x="76200" y="33527"/>
                </a:lnTo>
                <a:lnTo>
                  <a:pt x="76200" y="0"/>
                </a:lnTo>
                <a:close/>
              </a:path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8055" y="42672"/>
                </a:lnTo>
                <a:lnTo>
                  <a:pt x="393954" y="42672"/>
                </a:lnTo>
                <a:lnTo>
                  <a:pt x="397001" y="41909"/>
                </a:lnTo>
                <a:lnTo>
                  <a:pt x="398525" y="38100"/>
                </a:lnTo>
                <a:lnTo>
                  <a:pt x="397001" y="35051"/>
                </a:lnTo>
                <a:lnTo>
                  <a:pt x="393954" y="33527"/>
                </a:lnTo>
                <a:lnTo>
                  <a:pt x="448055" y="33527"/>
                </a:lnTo>
                <a:lnTo>
                  <a:pt x="381000" y="0"/>
                </a:lnTo>
                <a:close/>
              </a:path>
              <a:path w="457200" h="76200">
                <a:moveTo>
                  <a:pt x="76200" y="33527"/>
                </a:moveTo>
                <a:lnTo>
                  <a:pt x="63245" y="33527"/>
                </a:lnTo>
                <a:lnTo>
                  <a:pt x="60198" y="35051"/>
                </a:lnTo>
                <a:lnTo>
                  <a:pt x="58674" y="38100"/>
                </a:lnTo>
                <a:lnTo>
                  <a:pt x="60198" y="41909"/>
                </a:lnTo>
                <a:lnTo>
                  <a:pt x="63245" y="42672"/>
                </a:lnTo>
                <a:lnTo>
                  <a:pt x="76200" y="42672"/>
                </a:lnTo>
                <a:lnTo>
                  <a:pt x="76200" y="33527"/>
                </a:lnTo>
                <a:close/>
              </a:path>
              <a:path w="457200" h="76200">
                <a:moveTo>
                  <a:pt x="381000" y="33527"/>
                </a:moveTo>
                <a:lnTo>
                  <a:pt x="76200" y="33527"/>
                </a:lnTo>
                <a:lnTo>
                  <a:pt x="76200" y="42672"/>
                </a:lnTo>
                <a:lnTo>
                  <a:pt x="381000" y="42672"/>
                </a:lnTo>
                <a:lnTo>
                  <a:pt x="381000" y="33527"/>
                </a:lnTo>
                <a:close/>
              </a:path>
              <a:path w="457200" h="76200">
                <a:moveTo>
                  <a:pt x="448055" y="33527"/>
                </a:moveTo>
                <a:lnTo>
                  <a:pt x="393954" y="33527"/>
                </a:lnTo>
                <a:lnTo>
                  <a:pt x="397001" y="35051"/>
                </a:lnTo>
                <a:lnTo>
                  <a:pt x="398525" y="38100"/>
                </a:lnTo>
                <a:lnTo>
                  <a:pt x="397001" y="41909"/>
                </a:lnTo>
                <a:lnTo>
                  <a:pt x="393954" y="42672"/>
                </a:lnTo>
                <a:lnTo>
                  <a:pt x="448055" y="42672"/>
                </a:lnTo>
                <a:lnTo>
                  <a:pt x="457200" y="38100"/>
                </a:lnTo>
                <a:lnTo>
                  <a:pt x="448055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01700" y="4459772"/>
            <a:ext cx="5905500" cy="415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30"/>
              </a:lnSpc>
            </a:pPr>
            <a:r>
              <a:rPr sz="1200" dirty="0">
                <a:latin typeface="Georgia"/>
                <a:cs typeface="Georgia"/>
              </a:rPr>
              <a:t>With </a:t>
            </a:r>
            <a:r>
              <a:rPr sz="1200" spc="-5" dirty="0">
                <a:latin typeface="Georgia"/>
                <a:cs typeface="Georgia"/>
              </a:rPr>
              <a:t>spatial lag </a:t>
            </a:r>
            <a:r>
              <a:rPr sz="1200" dirty="0">
                <a:latin typeface="Georgia"/>
                <a:cs typeface="Georgia"/>
              </a:rPr>
              <a:t>in OLS </a:t>
            </a:r>
            <a:r>
              <a:rPr sz="1200" spc="-5" dirty="0">
                <a:latin typeface="Georgia"/>
                <a:cs typeface="Georgia"/>
              </a:rPr>
              <a:t>regression, the </a:t>
            </a:r>
            <a:r>
              <a:rPr sz="1200" dirty="0">
                <a:latin typeface="Georgia"/>
                <a:cs typeface="Georgia"/>
              </a:rPr>
              <a:t>assumption </a:t>
            </a:r>
            <a:r>
              <a:rPr sz="1200" spc="-5" dirty="0">
                <a:latin typeface="Georgia"/>
                <a:cs typeface="Georgia"/>
              </a:rPr>
              <a:t>of uncorrelated error terms</a:t>
            </a:r>
            <a:r>
              <a:rPr sz="1200" spc="11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is</a:t>
            </a:r>
            <a:endParaRPr sz="1200">
              <a:latin typeface="Georgia"/>
              <a:cs typeface="Georgia"/>
            </a:endParaRPr>
          </a:p>
          <a:p>
            <a:pPr marL="12700" marR="44450">
              <a:lnSpc>
                <a:spcPts val="1360"/>
              </a:lnSpc>
              <a:spcBef>
                <a:spcPts val="75"/>
              </a:spcBef>
            </a:pPr>
            <a:r>
              <a:rPr sz="1200" spc="-5" dirty="0">
                <a:latin typeface="Georgia"/>
                <a:cs typeface="Georgia"/>
              </a:rPr>
              <a:t>violated; </a:t>
            </a:r>
            <a:r>
              <a:rPr sz="1200" dirty="0">
                <a:latin typeface="Georgia"/>
                <a:cs typeface="Georgia"/>
              </a:rPr>
              <a:t>in addition, </a:t>
            </a:r>
            <a:r>
              <a:rPr sz="1200" spc="-10" dirty="0">
                <a:latin typeface="Georgia"/>
                <a:cs typeface="Georgia"/>
              </a:rPr>
              <a:t>the </a:t>
            </a:r>
            <a:r>
              <a:rPr sz="1200" spc="-5" dirty="0">
                <a:latin typeface="Georgia"/>
                <a:cs typeface="Georgia"/>
              </a:rPr>
              <a:t>assumption of independent observations </a:t>
            </a:r>
            <a:r>
              <a:rPr sz="1200" dirty="0">
                <a:latin typeface="Georgia"/>
                <a:cs typeface="Georgia"/>
              </a:rPr>
              <a:t>is also </a:t>
            </a:r>
            <a:r>
              <a:rPr sz="1200" spc="-5" dirty="0">
                <a:latin typeface="Georgia"/>
                <a:cs typeface="Georgia"/>
              </a:rPr>
              <a:t>violated. </a:t>
            </a:r>
            <a:r>
              <a:rPr sz="1200" dirty="0">
                <a:latin typeface="Georgia"/>
                <a:cs typeface="Georgia"/>
              </a:rPr>
              <a:t>As a  </a:t>
            </a:r>
            <a:r>
              <a:rPr sz="1200" spc="-5" dirty="0">
                <a:latin typeface="Georgia"/>
                <a:cs typeface="Georgia"/>
              </a:rPr>
              <a:t>result, the estimates are biased and inefficient. Spatial lag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suggestive of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possible  diffusion process </a:t>
            </a:r>
            <a:r>
              <a:rPr sz="1200" dirty="0">
                <a:latin typeface="Georgia"/>
                <a:cs typeface="Georgia"/>
              </a:rPr>
              <a:t>– </a:t>
            </a:r>
            <a:r>
              <a:rPr sz="1200" spc="-5" dirty="0">
                <a:latin typeface="Georgia"/>
                <a:cs typeface="Georgia"/>
              </a:rPr>
              <a:t>events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one place predict </a:t>
            </a:r>
            <a:r>
              <a:rPr sz="1200" dirty="0">
                <a:latin typeface="Georgia"/>
                <a:cs typeface="Georgia"/>
              </a:rPr>
              <a:t>an </a:t>
            </a:r>
            <a:r>
              <a:rPr sz="1200" spc="-5" dirty="0">
                <a:latin typeface="Georgia"/>
                <a:cs typeface="Georgia"/>
              </a:rPr>
              <a:t>increased likelihood of </a:t>
            </a:r>
            <a:r>
              <a:rPr sz="1200" dirty="0">
                <a:latin typeface="Georgia"/>
                <a:cs typeface="Georgia"/>
              </a:rPr>
              <a:t>similar </a:t>
            </a:r>
            <a:r>
              <a:rPr sz="1200" spc="-5" dirty="0">
                <a:latin typeface="Georgia"/>
                <a:cs typeface="Georgia"/>
              </a:rPr>
              <a:t>events 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neighboring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places.</a:t>
            </a:r>
            <a:endParaRPr sz="1200">
              <a:latin typeface="Georgia"/>
              <a:cs typeface="Georgia"/>
            </a:endParaRPr>
          </a:p>
          <a:p>
            <a:pPr marL="12700" marR="73660">
              <a:lnSpc>
                <a:spcPts val="1360"/>
              </a:lnSpc>
              <a:spcBef>
                <a:spcPts val="605"/>
              </a:spcBef>
            </a:pPr>
            <a:r>
              <a:rPr sz="1200" b="1" spc="-5" dirty="0">
                <a:latin typeface="Courier New"/>
                <a:cs typeface="Courier New"/>
              </a:rPr>
              <a:t>GeoDa </a:t>
            </a:r>
            <a:r>
              <a:rPr sz="1200" spc="-5" dirty="0">
                <a:latin typeface="Georgia"/>
                <a:cs typeface="Georgia"/>
              </a:rPr>
              <a:t>provides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range of diagnostics to detect spatial dependence. It </a:t>
            </a:r>
            <a:r>
              <a:rPr sz="1200" dirty="0">
                <a:latin typeface="Georgia"/>
                <a:cs typeface="Georgia"/>
              </a:rPr>
              <a:t>also </a:t>
            </a:r>
            <a:r>
              <a:rPr sz="1200" spc="-5" dirty="0">
                <a:latin typeface="Georgia"/>
                <a:cs typeface="Georgia"/>
              </a:rPr>
              <a:t>provides  unbiased regression estimates using </a:t>
            </a:r>
            <a:r>
              <a:rPr sz="1200" dirty="0">
                <a:latin typeface="Georgia"/>
                <a:cs typeface="Georgia"/>
              </a:rPr>
              <a:t>a Maximum </a:t>
            </a:r>
            <a:r>
              <a:rPr sz="1200" spc="-5" dirty="0">
                <a:latin typeface="Georgia"/>
                <a:cs typeface="Georgia"/>
              </a:rPr>
              <a:t>Likelihood approach (ML Spatial Lag  or Spatial Error</a:t>
            </a:r>
            <a:r>
              <a:rPr sz="1200" spc="-5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models).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96215" indent="-183515">
              <a:lnSpc>
                <a:spcPct val="100000"/>
              </a:lnSpc>
              <a:spcBef>
                <a:spcPts val="960"/>
              </a:spcBef>
              <a:buAutoNum type="arabicPeriod" startAt="3"/>
              <a:tabLst>
                <a:tab pos="196850" algn="l"/>
              </a:tabLst>
            </a:pPr>
            <a:r>
              <a:rPr sz="1200" b="1" spc="-5" dirty="0">
                <a:latin typeface="Georgia"/>
                <a:cs typeface="Georgia"/>
              </a:rPr>
              <a:t>Spatial </a:t>
            </a:r>
            <a:r>
              <a:rPr sz="1200" b="1" dirty="0">
                <a:latin typeface="Georgia"/>
                <a:cs typeface="Georgia"/>
              </a:rPr>
              <a:t>regression in</a:t>
            </a:r>
            <a:r>
              <a:rPr sz="1200" b="1" spc="-50" dirty="0">
                <a:latin typeface="Georgia"/>
                <a:cs typeface="Georgia"/>
              </a:rPr>
              <a:t> </a:t>
            </a:r>
            <a:r>
              <a:rPr sz="1200" b="1" spc="-10" dirty="0">
                <a:latin typeface="Courier New"/>
                <a:cs typeface="Courier New"/>
              </a:rPr>
              <a:t>GeoDa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00" spc="-5" dirty="0">
                <a:latin typeface="Georgia"/>
                <a:cs typeface="Georgia"/>
              </a:rPr>
              <a:t>Start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project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create weights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matrix</a:t>
            </a:r>
            <a:endParaRPr sz="1200">
              <a:latin typeface="Georgia"/>
              <a:cs typeface="Georgia"/>
            </a:endParaRPr>
          </a:p>
          <a:p>
            <a:pPr marL="12700" marR="387350" lvl="1">
              <a:lnSpc>
                <a:spcPts val="1220"/>
              </a:lnSpc>
              <a:spcBef>
                <a:spcPts val="745"/>
              </a:spcBef>
              <a:buAutoNum type="alphaLcPeriod"/>
              <a:tabLst>
                <a:tab pos="167640" algn="l"/>
              </a:tabLst>
            </a:pPr>
            <a:r>
              <a:rPr sz="1200" spc="-5" dirty="0">
                <a:latin typeface="Georgia"/>
                <a:cs typeface="Georgia"/>
              </a:rPr>
              <a:t>Start </a:t>
            </a:r>
            <a:r>
              <a:rPr sz="1200" b="1" spc="-5" dirty="0">
                <a:latin typeface="Courier New"/>
                <a:cs typeface="Courier New"/>
              </a:rPr>
              <a:t>GeoDa </a:t>
            </a:r>
            <a:r>
              <a:rPr sz="1200" spc="-5" dirty="0">
                <a:latin typeface="Georgia"/>
                <a:cs typeface="Georgia"/>
              </a:rPr>
              <a:t>by Click the </a:t>
            </a:r>
            <a:r>
              <a:rPr sz="1200" b="1" spc="-5" dirty="0">
                <a:latin typeface="Courier New"/>
                <a:cs typeface="Courier New"/>
              </a:rPr>
              <a:t>Start &gt; Programs &gt; Instructional Tools</a:t>
            </a:r>
            <a:r>
              <a:rPr sz="1200" b="1" spc="-254" dirty="0">
                <a:latin typeface="Courier New"/>
                <a:cs typeface="Courier New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&gt;  GeoDa,</a:t>
            </a:r>
            <a:endParaRPr sz="1200">
              <a:latin typeface="Courier New"/>
              <a:cs typeface="Courier New"/>
            </a:endParaRPr>
          </a:p>
          <a:p>
            <a:pPr marL="175260" lvl="1" indent="-162560">
              <a:lnSpc>
                <a:spcPct val="100000"/>
              </a:lnSpc>
              <a:spcBef>
                <a:spcPts val="520"/>
              </a:spcBef>
              <a:buAutoNum type="alphaLcPeriod"/>
              <a:tabLst>
                <a:tab pos="175895" algn="l"/>
              </a:tabLst>
            </a:pPr>
            <a:r>
              <a:rPr sz="1200" spc="-5" dirty="0">
                <a:latin typeface="Georgia"/>
                <a:cs typeface="Georgia"/>
              </a:rPr>
              <a:t>Go to </a:t>
            </a:r>
            <a:r>
              <a:rPr sz="1200" b="1" dirty="0">
                <a:latin typeface="Arial"/>
                <a:cs typeface="Arial"/>
              </a:rPr>
              <a:t>File &gt; Open Project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59385" lvl="1" indent="-146685">
              <a:lnSpc>
                <a:spcPct val="100000"/>
              </a:lnSpc>
              <a:spcBef>
                <a:spcPts val="545"/>
              </a:spcBef>
              <a:buFont typeface="Georgia"/>
              <a:buAutoNum type="alphaLcPeriod"/>
              <a:tabLst>
                <a:tab pos="160020" algn="l"/>
              </a:tabLst>
            </a:pPr>
            <a:r>
              <a:rPr sz="1200" b="1" spc="-5" dirty="0">
                <a:latin typeface="Arial"/>
                <a:cs typeface="Arial"/>
              </a:rPr>
              <a:t>Browse </a:t>
            </a:r>
            <a:r>
              <a:rPr sz="1200" spc="-5" dirty="0">
                <a:latin typeface="Georgia"/>
                <a:cs typeface="Georgia"/>
              </a:rPr>
              <a:t>through the folder to find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select the shape file,</a:t>
            </a:r>
            <a:r>
              <a:rPr sz="1200" spc="140" dirty="0">
                <a:latin typeface="Georgia"/>
                <a:cs typeface="Georgia"/>
              </a:rPr>
              <a:t> </a:t>
            </a:r>
            <a:r>
              <a:rPr sz="1200" b="1" spc="-5" dirty="0">
                <a:latin typeface="Arial"/>
                <a:cs typeface="Arial"/>
              </a:rPr>
              <a:t>newyork.shp</a:t>
            </a:r>
            <a:r>
              <a:rPr sz="1200" spc="-5" dirty="0"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 marL="12700" marR="5080" lvl="1">
              <a:lnSpc>
                <a:spcPct val="94700"/>
              </a:lnSpc>
              <a:spcBef>
                <a:spcPts val="620"/>
              </a:spcBef>
              <a:buAutoNum type="alphaLcPeriod"/>
              <a:tabLst>
                <a:tab pos="178435" algn="l"/>
              </a:tabLst>
            </a:pPr>
            <a:r>
              <a:rPr sz="1200" spc="-5" dirty="0">
                <a:latin typeface="Georgia"/>
                <a:cs typeface="Georgia"/>
              </a:rPr>
              <a:t>Select </a:t>
            </a:r>
            <a:r>
              <a:rPr sz="1200" b="1" dirty="0">
                <a:latin typeface="Courier New"/>
                <a:cs typeface="Courier New"/>
              </a:rPr>
              <a:t>POLY</a:t>
            </a:r>
            <a:r>
              <a:rPr sz="1200" b="1" dirty="0">
                <a:latin typeface="Arial"/>
                <a:cs typeface="Arial"/>
              </a:rPr>
              <a:t>ID </a:t>
            </a:r>
            <a:r>
              <a:rPr sz="1200" spc="-5" dirty="0">
                <a:latin typeface="Georgia"/>
                <a:cs typeface="Georgia"/>
              </a:rPr>
              <a:t>as the “Key </a:t>
            </a:r>
            <a:r>
              <a:rPr sz="1200" dirty="0">
                <a:latin typeface="Georgia"/>
                <a:cs typeface="Georgia"/>
              </a:rPr>
              <a:t>Variable” </a:t>
            </a:r>
            <a:r>
              <a:rPr sz="1200" spc="-5" dirty="0">
                <a:latin typeface="Georgia"/>
                <a:cs typeface="Georgia"/>
              </a:rPr>
              <a:t>(by scrolling </a:t>
            </a:r>
            <a:r>
              <a:rPr sz="1200" dirty="0">
                <a:latin typeface="Georgia"/>
                <a:cs typeface="Georgia"/>
              </a:rPr>
              <a:t>and clicking on variable name). </a:t>
            </a:r>
            <a:r>
              <a:rPr sz="1200" spc="-5" dirty="0">
                <a:latin typeface="Georgia"/>
                <a:cs typeface="Georgia"/>
              </a:rPr>
              <a:t>The  Key </a:t>
            </a:r>
            <a:r>
              <a:rPr sz="1200" dirty="0">
                <a:latin typeface="Georgia"/>
                <a:cs typeface="Georgia"/>
              </a:rPr>
              <a:t>Variable </a:t>
            </a:r>
            <a:r>
              <a:rPr sz="1200" spc="-5" dirty="0">
                <a:latin typeface="Georgia"/>
                <a:cs typeface="Georgia"/>
              </a:rPr>
              <a:t>must </a:t>
            </a:r>
            <a:r>
              <a:rPr sz="1200" dirty="0">
                <a:latin typeface="Georgia"/>
                <a:cs typeface="Georgia"/>
              </a:rPr>
              <a:t>have a </a:t>
            </a:r>
            <a:r>
              <a:rPr sz="1200" spc="-5" dirty="0">
                <a:latin typeface="Georgia"/>
                <a:cs typeface="Georgia"/>
              </a:rPr>
              <a:t>unique value for </a:t>
            </a:r>
            <a:r>
              <a:rPr sz="1200" dirty="0">
                <a:latin typeface="Georgia"/>
                <a:cs typeface="Georgia"/>
              </a:rPr>
              <a:t>each </a:t>
            </a:r>
            <a:r>
              <a:rPr sz="1200" spc="-5" dirty="0">
                <a:latin typeface="Georgia"/>
                <a:cs typeface="Georgia"/>
              </a:rPr>
              <a:t>observation </a:t>
            </a:r>
            <a:r>
              <a:rPr sz="1200" dirty="0">
                <a:latin typeface="Georgia"/>
                <a:cs typeface="Georgia"/>
              </a:rPr>
              <a:t>(i.e., in </a:t>
            </a:r>
            <a:r>
              <a:rPr sz="1200" spc="-5" dirty="0">
                <a:latin typeface="Georgia"/>
                <a:cs typeface="Georgia"/>
              </a:rPr>
              <a:t>this case Census  </a:t>
            </a:r>
            <a:r>
              <a:rPr sz="1200" dirty="0">
                <a:latin typeface="Georgia"/>
                <a:cs typeface="Georgia"/>
              </a:rPr>
              <a:t>tract). </a:t>
            </a:r>
            <a:r>
              <a:rPr sz="1200" spc="-5" dirty="0">
                <a:latin typeface="Georgia"/>
                <a:cs typeface="Georgia"/>
              </a:rPr>
              <a:t>The unique value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used to implement the </a:t>
            </a:r>
            <a:r>
              <a:rPr sz="1200" dirty="0">
                <a:latin typeface="Georgia"/>
                <a:cs typeface="Georgia"/>
              </a:rPr>
              <a:t>link </a:t>
            </a:r>
            <a:r>
              <a:rPr sz="1200" spc="-5" dirty="0">
                <a:latin typeface="Georgia"/>
                <a:cs typeface="Georgia"/>
              </a:rPr>
              <a:t>between maps </a:t>
            </a:r>
            <a:r>
              <a:rPr sz="1200" dirty="0">
                <a:latin typeface="Georgia"/>
                <a:cs typeface="Georgia"/>
              </a:rPr>
              <a:t>and statistical  </a:t>
            </a:r>
            <a:r>
              <a:rPr sz="1200" spc="-10" dirty="0">
                <a:latin typeface="Georgia"/>
                <a:cs typeface="Georgia"/>
              </a:rPr>
              <a:t>graphs.</a:t>
            </a:r>
            <a:endParaRPr sz="1200">
              <a:latin typeface="Georgia"/>
              <a:cs typeface="Georgia"/>
            </a:endParaRPr>
          </a:p>
          <a:p>
            <a:pPr marL="163830" lvl="1" indent="-151130">
              <a:lnSpc>
                <a:spcPct val="100000"/>
              </a:lnSpc>
              <a:spcBef>
                <a:spcPts val="545"/>
              </a:spcBef>
              <a:buAutoNum type="alphaLcPeriod"/>
              <a:tabLst>
                <a:tab pos="164465" algn="l"/>
              </a:tabLst>
            </a:pPr>
            <a:r>
              <a:rPr sz="1200" spc="-5" dirty="0">
                <a:latin typeface="Georgia"/>
                <a:cs typeface="Georgia"/>
              </a:rPr>
              <a:t>Click </a:t>
            </a:r>
            <a:r>
              <a:rPr sz="1200" b="1" spc="-5" dirty="0">
                <a:latin typeface="Arial"/>
                <a:cs typeface="Arial"/>
              </a:rPr>
              <a:t>OK</a:t>
            </a:r>
            <a:r>
              <a:rPr sz="1200" spc="-5" dirty="0">
                <a:latin typeface="Georgia"/>
                <a:cs typeface="Georgia"/>
              </a:rPr>
              <a:t>. Your screen should now look something like</a:t>
            </a:r>
            <a:r>
              <a:rPr sz="1200" spc="-4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…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6781800"/>
            <a:ext cx="61722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901700" y="6934200"/>
            <a:ext cx="5905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Start </a:t>
            </a:r>
            <a:r>
              <a:rPr lang="en-CA" dirty="0" err="1" smtClean="0"/>
              <a:t>GeoDa</a:t>
            </a:r>
            <a:endParaRPr lang="en-CA" dirty="0" smtClean="0"/>
          </a:p>
          <a:p>
            <a:r>
              <a:rPr lang="en-CA" dirty="0" smtClean="0"/>
              <a:t>File </a:t>
            </a:r>
            <a:r>
              <a:rPr lang="en-CA" dirty="0" smtClean="0">
                <a:sym typeface="Wingdings" panose="05000000000000000000" pitchFamily="2" charset="2"/>
              </a:rPr>
              <a:t>– New Project From – ESRI Shapefile (*.</a:t>
            </a:r>
            <a:r>
              <a:rPr lang="en-CA" dirty="0" err="1" smtClean="0">
                <a:sym typeface="Wingdings" panose="05000000000000000000" pitchFamily="2" charset="2"/>
              </a:rPr>
              <a:t>shp</a:t>
            </a:r>
            <a:r>
              <a:rPr lang="en-CA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Go into the </a:t>
            </a:r>
            <a:r>
              <a:rPr lang="en-CA" dirty="0" err="1" smtClean="0">
                <a:sym typeface="Wingdings" panose="05000000000000000000" pitchFamily="2" charset="2"/>
              </a:rPr>
              <a:t>NewYork</a:t>
            </a:r>
            <a:r>
              <a:rPr lang="en-CA" dirty="0" smtClean="0">
                <a:sym typeface="Wingdings" panose="05000000000000000000" pitchFamily="2" charset="2"/>
              </a:rPr>
              <a:t> folder and select </a:t>
            </a:r>
            <a:r>
              <a:rPr lang="en-CA" dirty="0" err="1" smtClean="0">
                <a:sym typeface="Wingdings" panose="05000000000000000000" pitchFamily="2" charset="2"/>
              </a:rPr>
              <a:t>NewYork.shp</a:t>
            </a:r>
            <a:endParaRPr lang="en-CA" dirty="0" smtClean="0">
              <a:sym typeface="Wingdings" panose="05000000000000000000" pitchFamily="2" charset="2"/>
            </a:endParaRPr>
          </a:p>
          <a:p>
            <a:endParaRPr lang="en-CA" dirty="0">
              <a:sym typeface="Wingdings" panose="05000000000000000000" pitchFamily="2" charset="2"/>
            </a:endParaRPr>
          </a:p>
          <a:p>
            <a:r>
              <a:rPr lang="en-CA" dirty="0" smtClean="0">
                <a:sym typeface="Wingdings" panose="05000000000000000000" pitchFamily="2" charset="2"/>
              </a:rPr>
              <a:t>You should see a window appear with New York and 297 census tracts:</a:t>
            </a:r>
          </a:p>
          <a:p>
            <a:endParaRPr lang="en-CA" dirty="0" smtClean="0">
              <a:sym typeface="Wingdings" panose="05000000000000000000" pitchFamily="2" charset="2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399" y="913637"/>
            <a:ext cx="3203561" cy="2310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3537965"/>
            <a:ext cx="21818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f. Create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weights </a:t>
            </a:r>
            <a:r>
              <a:rPr sz="1200" dirty="0">
                <a:latin typeface="Georgia"/>
                <a:cs typeface="Georgia"/>
              </a:rPr>
              <a:t>matrix. Go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to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0361" y="3537965"/>
            <a:ext cx="30124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Courier New"/>
                <a:cs typeface="Courier New"/>
              </a:rPr>
              <a:t>Tools &gt; Weights &gt; Create</a:t>
            </a:r>
            <a:r>
              <a:rPr sz="1200" b="1" spc="-415" dirty="0">
                <a:latin typeface="Courier New"/>
                <a:cs typeface="Courier New"/>
              </a:rPr>
              <a:t> </a:t>
            </a:r>
            <a:r>
              <a:rPr sz="1200" spc="-5" dirty="0">
                <a:latin typeface="Georgia"/>
                <a:cs typeface="Georgia"/>
              </a:rPr>
              <a:t>to open </a:t>
            </a:r>
            <a:r>
              <a:rPr sz="1200" spc="-10" dirty="0">
                <a:latin typeface="Georgia"/>
                <a:cs typeface="Georgia"/>
              </a:rPr>
              <a:t>the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4037076"/>
            <a:ext cx="2313305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Georgia"/>
                <a:cs typeface="Georgia"/>
              </a:rPr>
              <a:t>Creating Weights </a:t>
            </a:r>
            <a:r>
              <a:rPr sz="1200" spc="-5" dirty="0">
                <a:latin typeface="Georgia"/>
                <a:cs typeface="Georgia"/>
              </a:rPr>
              <a:t>dialogue</a:t>
            </a:r>
            <a:r>
              <a:rPr sz="1200" spc="-5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box.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399" y="4547615"/>
            <a:ext cx="6134100" cy="1066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1700" y="5927597"/>
            <a:ext cx="5926455" cy="2300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b="1" spc="-5" dirty="0">
                <a:latin typeface="Georgia"/>
                <a:cs typeface="Georgia"/>
              </a:rPr>
              <a:t>Creating weights dialogue</a:t>
            </a:r>
            <a:r>
              <a:rPr sz="1200" b="1" spc="-2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box:</a:t>
            </a:r>
            <a:endParaRPr sz="1200">
              <a:latin typeface="Georgia"/>
              <a:cs typeface="Georgia"/>
            </a:endParaRPr>
          </a:p>
          <a:p>
            <a:pPr marL="12700" marR="440055">
              <a:lnSpc>
                <a:spcPts val="1370"/>
              </a:lnSpc>
              <a:spcBef>
                <a:spcPts val="650"/>
              </a:spcBef>
            </a:pPr>
            <a:r>
              <a:rPr sz="1200" spc="-5" dirty="0">
                <a:latin typeface="Georgia"/>
                <a:cs typeface="Georgia"/>
              </a:rPr>
              <a:t>Select </a:t>
            </a:r>
            <a:r>
              <a:rPr sz="1200" b="1" spc="-5" dirty="0">
                <a:latin typeface="Arial"/>
                <a:cs typeface="Arial"/>
              </a:rPr>
              <a:t>newyork.shp </a:t>
            </a:r>
            <a:r>
              <a:rPr sz="1200" spc="-5" dirty="0">
                <a:latin typeface="Arial"/>
                <a:cs typeface="Arial"/>
              </a:rPr>
              <a:t>as the input</a:t>
            </a:r>
            <a:r>
              <a:rPr sz="1200" b="1" spc="-5" dirty="0">
                <a:latin typeface="Arial"/>
                <a:cs typeface="Arial"/>
              </a:rPr>
              <a:t>, type “rook” </a:t>
            </a:r>
            <a:r>
              <a:rPr sz="1200" spc="-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b="1" spc="-5" dirty="0">
                <a:latin typeface="Arial"/>
                <a:cs typeface="Arial"/>
              </a:rPr>
              <a:t>Save output as (</a:t>
            </a:r>
            <a:r>
              <a:rPr sz="1200" spc="-5" dirty="0">
                <a:latin typeface="Arial"/>
                <a:cs typeface="Arial"/>
              </a:rPr>
              <a:t>the default  extension is </a:t>
            </a:r>
            <a:r>
              <a:rPr sz="1200" b="1" spc="-5" dirty="0">
                <a:latin typeface="Arial"/>
                <a:cs typeface="Arial"/>
              </a:rPr>
              <a:t>.gal), </a:t>
            </a:r>
            <a:r>
              <a:rPr sz="1200" spc="-5" dirty="0">
                <a:latin typeface="Arial"/>
                <a:cs typeface="Arial"/>
              </a:rPr>
              <a:t>Select </a:t>
            </a:r>
            <a:r>
              <a:rPr sz="1200" b="1" spc="-5" dirty="0">
                <a:latin typeface="Arial"/>
                <a:cs typeface="Arial"/>
              </a:rPr>
              <a:t>POLYID </a:t>
            </a:r>
            <a:r>
              <a:rPr sz="1200" dirty="0">
                <a:latin typeface="Arial"/>
                <a:cs typeface="Arial"/>
              </a:rPr>
              <a:t>as the </a:t>
            </a:r>
            <a:r>
              <a:rPr sz="1200" b="1" dirty="0">
                <a:latin typeface="Arial"/>
                <a:cs typeface="Arial"/>
              </a:rPr>
              <a:t>ID variable </a:t>
            </a:r>
            <a:r>
              <a:rPr sz="1200" b="1" spc="-5" dirty="0">
                <a:latin typeface="Arial"/>
                <a:cs typeface="Arial"/>
              </a:rPr>
              <a:t>for </a:t>
            </a:r>
            <a:r>
              <a:rPr sz="1200" b="1" dirty="0">
                <a:latin typeface="Arial"/>
                <a:cs typeface="Arial"/>
              </a:rPr>
              <a:t>the </a:t>
            </a:r>
            <a:r>
              <a:rPr sz="1200" b="1" spc="-5" dirty="0">
                <a:latin typeface="Arial"/>
                <a:cs typeface="Arial"/>
              </a:rPr>
              <a:t>weights </a:t>
            </a:r>
            <a:r>
              <a:rPr sz="1200" b="1" dirty="0">
                <a:latin typeface="Arial"/>
                <a:cs typeface="Arial"/>
              </a:rPr>
              <a:t>file.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00" spc="-5" dirty="0">
                <a:latin typeface="Georgia"/>
                <a:cs typeface="Georgia"/>
              </a:rPr>
              <a:t>Select </a:t>
            </a:r>
            <a:r>
              <a:rPr sz="1200" b="1" spc="-5" dirty="0">
                <a:latin typeface="Courier New"/>
                <a:cs typeface="Courier New"/>
              </a:rPr>
              <a:t>Rook Contiguity</a:t>
            </a:r>
            <a:r>
              <a:rPr sz="1200" spc="-5" dirty="0">
                <a:latin typeface="Georgia"/>
                <a:cs typeface="Georgia"/>
              </a:rPr>
              <a:t>, </a:t>
            </a:r>
            <a:r>
              <a:rPr sz="1200" dirty="0">
                <a:latin typeface="Georgia"/>
                <a:cs typeface="Georgia"/>
              </a:rPr>
              <a:t>click </a:t>
            </a:r>
            <a:r>
              <a:rPr sz="1200" b="1" spc="-5" dirty="0">
                <a:latin typeface="Courier New"/>
                <a:cs typeface="Courier New"/>
              </a:rPr>
              <a:t>Create</a:t>
            </a:r>
            <a:r>
              <a:rPr sz="1200" spc="-5" dirty="0">
                <a:latin typeface="Georgia"/>
                <a:cs typeface="Georgia"/>
              </a:rPr>
              <a:t>, then</a:t>
            </a:r>
            <a:r>
              <a:rPr sz="1200" spc="30" dirty="0">
                <a:latin typeface="Georgia"/>
                <a:cs typeface="Georgia"/>
              </a:rPr>
              <a:t> </a:t>
            </a:r>
            <a:r>
              <a:rPr sz="1200" b="1" dirty="0">
                <a:latin typeface="Courier New"/>
                <a:cs typeface="Courier New"/>
              </a:rPr>
              <a:t>Done</a:t>
            </a:r>
            <a:r>
              <a:rPr sz="1200" dirty="0">
                <a:latin typeface="Georgia"/>
                <a:cs typeface="Georgia"/>
              </a:rPr>
              <a:t>.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200" b="1" dirty="0">
                <a:latin typeface="Georgia"/>
                <a:cs typeface="Georgia"/>
              </a:rPr>
              <a:t>3.1. </a:t>
            </a:r>
            <a:r>
              <a:rPr sz="1200" b="1" spc="-5" dirty="0">
                <a:latin typeface="Georgia"/>
                <a:cs typeface="Georgia"/>
              </a:rPr>
              <a:t>Classical </a:t>
            </a:r>
            <a:r>
              <a:rPr sz="1200" b="1" dirty="0">
                <a:latin typeface="Georgia"/>
                <a:cs typeface="Georgia"/>
              </a:rPr>
              <a:t>OLS regression </a:t>
            </a:r>
            <a:r>
              <a:rPr sz="1200" b="1" spc="-5" dirty="0">
                <a:latin typeface="Georgia"/>
                <a:cs typeface="Georgia"/>
              </a:rPr>
              <a:t>with</a:t>
            </a:r>
            <a:r>
              <a:rPr sz="1200" b="1" dirty="0">
                <a:latin typeface="Georgia"/>
                <a:cs typeface="Georgia"/>
              </a:rPr>
              <a:t> </a:t>
            </a:r>
            <a:r>
              <a:rPr sz="1200" b="1" spc="-5" dirty="0">
                <a:latin typeface="Georgia"/>
                <a:cs typeface="Georgia"/>
              </a:rPr>
              <a:t>diagnostics.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ts val="1360"/>
              </a:lnSpc>
              <a:spcBef>
                <a:spcPts val="640"/>
              </a:spcBef>
            </a:pPr>
            <a:r>
              <a:rPr sz="1200" spc="-5" dirty="0">
                <a:latin typeface="Georgia"/>
                <a:cs typeface="Georgia"/>
              </a:rPr>
              <a:t>Now, we are ready to perform </a:t>
            </a:r>
            <a:r>
              <a:rPr sz="1200" dirty="0">
                <a:latin typeface="Georgia"/>
                <a:cs typeface="Georgia"/>
              </a:rPr>
              <a:t>an </a:t>
            </a:r>
            <a:r>
              <a:rPr sz="1200" spc="-5" dirty="0">
                <a:latin typeface="Georgia"/>
                <a:cs typeface="Georgia"/>
              </a:rPr>
              <a:t>OLS </a:t>
            </a:r>
            <a:r>
              <a:rPr sz="1200" dirty="0">
                <a:latin typeface="Georgia"/>
                <a:cs typeface="Georgia"/>
              </a:rPr>
              <a:t>regression and </a:t>
            </a:r>
            <a:r>
              <a:rPr sz="1200" spc="-5" dirty="0">
                <a:latin typeface="Georgia"/>
                <a:cs typeface="Georgia"/>
              </a:rPr>
              <a:t>evaluate the spatial dependence </a:t>
            </a:r>
            <a:r>
              <a:rPr sz="1200" dirty="0">
                <a:latin typeface="Georgia"/>
                <a:cs typeface="Georgia"/>
              </a:rPr>
              <a:t>in  </a:t>
            </a:r>
            <a:r>
              <a:rPr sz="1200" spc="-5" dirty="0">
                <a:latin typeface="Georgia"/>
                <a:cs typeface="Georgia"/>
              </a:rPr>
              <a:t>this</a:t>
            </a:r>
            <a:r>
              <a:rPr sz="1200" spc="-3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regression.</a:t>
            </a:r>
            <a:endParaRPr sz="12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200" dirty="0">
                <a:latin typeface="Georgia"/>
                <a:cs typeface="Georgia"/>
              </a:rPr>
              <a:t>a. On </a:t>
            </a:r>
            <a:r>
              <a:rPr sz="1200" spc="-5" dirty="0">
                <a:latin typeface="Georgia"/>
                <a:cs typeface="Georgia"/>
              </a:rPr>
              <a:t>the menu </a:t>
            </a:r>
            <a:r>
              <a:rPr sz="1200" dirty="0">
                <a:latin typeface="Georgia"/>
                <a:cs typeface="Georgia"/>
              </a:rPr>
              <a:t>bar, </a:t>
            </a:r>
            <a:r>
              <a:rPr sz="1200" spc="-5" dirty="0">
                <a:latin typeface="Georgia"/>
                <a:cs typeface="Georgia"/>
              </a:rPr>
              <a:t>choose </a:t>
            </a:r>
            <a:r>
              <a:rPr sz="1200" b="1" spc="-5" dirty="0">
                <a:latin typeface="Courier New"/>
                <a:cs typeface="Courier New"/>
              </a:rPr>
              <a:t>Regress</a:t>
            </a:r>
            <a:r>
              <a:rPr sz="1200" spc="-5" dirty="0">
                <a:latin typeface="Georgia"/>
                <a:cs typeface="Georgia"/>
              </a:rPr>
              <a:t>.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dialogue </a:t>
            </a:r>
            <a:r>
              <a:rPr sz="1200" dirty="0">
                <a:latin typeface="Georgia"/>
                <a:cs typeface="Georgia"/>
              </a:rPr>
              <a:t>box </a:t>
            </a:r>
            <a:r>
              <a:rPr sz="1200" spc="-5" dirty="0">
                <a:latin typeface="Georgia"/>
                <a:cs typeface="Georgia"/>
              </a:rPr>
              <a:t>will</a:t>
            </a:r>
            <a:r>
              <a:rPr sz="1200" spc="7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appear: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461" y="7117260"/>
            <a:ext cx="6484339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Then, click on Create</a:t>
            </a:r>
          </a:p>
          <a:p>
            <a:r>
              <a:rPr lang="en-CA" dirty="0" smtClean="0"/>
              <a:t>Save the </a:t>
            </a:r>
            <a:r>
              <a:rPr lang="en-CA" dirty="0" err="1" smtClean="0"/>
              <a:t>Wts</a:t>
            </a:r>
            <a:r>
              <a:rPr lang="en-CA" dirty="0" smtClean="0"/>
              <a:t> file</a:t>
            </a:r>
          </a:p>
          <a:p>
            <a:r>
              <a:rPr lang="en-CA" dirty="0" smtClean="0"/>
              <a:t>Click on Close</a:t>
            </a:r>
          </a:p>
          <a:p>
            <a:r>
              <a:rPr lang="en-CA" dirty="0" smtClean="0"/>
              <a:t>Click on Histogram – Explore</a:t>
            </a:r>
          </a:p>
          <a:p>
            <a:r>
              <a:rPr lang="en-CA" dirty="0" smtClean="0"/>
              <a:t>Click on Connectivity Map – Explore</a:t>
            </a:r>
          </a:p>
          <a:p>
            <a:r>
              <a:rPr lang="en-CA" dirty="0" smtClean="0"/>
              <a:t>Exit out of the Weights Manager</a:t>
            </a:r>
          </a:p>
          <a:p>
            <a:endParaRPr lang="en-CA" dirty="0"/>
          </a:p>
          <a:p>
            <a:r>
              <a:rPr lang="en-CA" dirty="0" smtClean="0"/>
              <a:t>We are now ready to perform an OLS regression and </a:t>
            </a:r>
          </a:p>
          <a:p>
            <a:r>
              <a:rPr lang="en-CA" dirty="0" smtClean="0"/>
              <a:t>Evaluate the spatial dependence.</a:t>
            </a:r>
          </a:p>
          <a:p>
            <a:r>
              <a:rPr lang="en-CA" dirty="0" smtClean="0"/>
              <a:t>Click on Regression – Regression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63" y="184594"/>
            <a:ext cx="4784737" cy="317628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263" y="3537965"/>
            <a:ext cx="6765937" cy="22532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525" y="3424101"/>
            <a:ext cx="6924675" cy="33813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2058352" y="3736720"/>
            <a:ext cx="457827" cy="499111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ounded Rectangle 15"/>
          <p:cNvSpPr/>
          <p:nvPr/>
        </p:nvSpPr>
        <p:spPr>
          <a:xfrm>
            <a:off x="3771264" y="4547615"/>
            <a:ext cx="1702163" cy="5333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ounded Rectangle 16"/>
          <p:cNvSpPr/>
          <p:nvPr/>
        </p:nvSpPr>
        <p:spPr>
          <a:xfrm>
            <a:off x="2209800" y="5672595"/>
            <a:ext cx="1294135" cy="38688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ounded Rectangle 17"/>
          <p:cNvSpPr/>
          <p:nvPr/>
        </p:nvSpPr>
        <p:spPr>
          <a:xfrm>
            <a:off x="914399" y="4664582"/>
            <a:ext cx="835026" cy="47034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5492738" y="947484"/>
            <a:ext cx="1917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To create a Weights File:</a:t>
            </a:r>
          </a:p>
          <a:p>
            <a:endParaRPr lang="en-CA" dirty="0"/>
          </a:p>
          <a:p>
            <a:r>
              <a:rPr lang="en-CA" dirty="0" smtClean="0"/>
              <a:t>Click on W</a:t>
            </a:r>
          </a:p>
          <a:p>
            <a:r>
              <a:rPr lang="en-CA" dirty="0" smtClean="0"/>
              <a:t>Click on Create.</a:t>
            </a:r>
          </a:p>
          <a:p>
            <a:r>
              <a:rPr lang="en-CA" dirty="0" smtClean="0"/>
              <a:t>Select POLYID as the </a:t>
            </a:r>
            <a:r>
              <a:rPr lang="en-CA" dirty="0" err="1" smtClean="0"/>
              <a:t>Wts</a:t>
            </a:r>
            <a:r>
              <a:rPr lang="en-CA" dirty="0" smtClean="0"/>
              <a:t> File ID.</a:t>
            </a:r>
          </a:p>
          <a:p>
            <a:r>
              <a:rPr lang="en-CA" dirty="0" smtClean="0"/>
              <a:t>Select Rook contiguity.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399" y="913638"/>
            <a:ext cx="2743200" cy="1828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9" y="3739133"/>
            <a:ext cx="3080766" cy="4581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700" y="8648192"/>
            <a:ext cx="5826125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70"/>
              </a:lnSpc>
            </a:pP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this example, we will predict </a:t>
            </a:r>
            <a:r>
              <a:rPr sz="1200" dirty="0">
                <a:latin typeface="Georgia"/>
                <a:cs typeface="Georgia"/>
              </a:rPr>
              <a:t>neighborhood </a:t>
            </a:r>
            <a:r>
              <a:rPr sz="1200" spc="-5" dirty="0">
                <a:latin typeface="Georgia"/>
                <a:cs typeface="Georgia"/>
              </a:rPr>
              <a:t>homeownership with several </a:t>
            </a:r>
            <a:r>
              <a:rPr sz="1200" dirty="0">
                <a:latin typeface="Georgia"/>
                <a:cs typeface="Georgia"/>
              </a:rPr>
              <a:t>indicators,  including </a:t>
            </a:r>
            <a:r>
              <a:rPr sz="1200" spc="-5" dirty="0">
                <a:latin typeface="Georgia"/>
                <a:cs typeface="Georgia"/>
              </a:rPr>
              <a:t>% </a:t>
            </a:r>
            <a:r>
              <a:rPr sz="1200" dirty="0">
                <a:latin typeface="Georgia"/>
                <a:cs typeface="Georgia"/>
              </a:rPr>
              <a:t>non-Hispanic </a:t>
            </a:r>
            <a:r>
              <a:rPr sz="1200" spc="-5" dirty="0">
                <a:latin typeface="Georgia"/>
                <a:cs typeface="Georgia"/>
              </a:rPr>
              <a:t>white, % </a:t>
            </a:r>
            <a:r>
              <a:rPr sz="1200" dirty="0">
                <a:latin typeface="Georgia"/>
                <a:cs typeface="Georgia"/>
              </a:rPr>
              <a:t>non-Hispanic black, </a:t>
            </a:r>
            <a:r>
              <a:rPr sz="1200" spc="-5" dirty="0">
                <a:latin typeface="Georgia"/>
                <a:cs typeface="Georgia"/>
              </a:rPr>
              <a:t>% college+</a:t>
            </a:r>
            <a:r>
              <a:rPr sz="1200" spc="-2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educated,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464" y="853732"/>
            <a:ext cx="5562270" cy="763088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48400" y="2742437"/>
            <a:ext cx="479425" cy="3822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16431"/>
            <a:ext cx="5861685" cy="170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3195">
              <a:lnSpc>
                <a:spcPts val="1360"/>
              </a:lnSpc>
            </a:pPr>
            <a:r>
              <a:rPr sz="1200" spc="-5" dirty="0">
                <a:latin typeface="Georgia"/>
                <a:cs typeface="Georgia"/>
              </a:rPr>
              <a:t>unemployment rate, % foreign </a:t>
            </a:r>
            <a:r>
              <a:rPr sz="1200" dirty="0">
                <a:latin typeface="Georgia"/>
                <a:cs typeface="Georgia"/>
              </a:rPr>
              <a:t>born, </a:t>
            </a:r>
            <a:r>
              <a:rPr sz="1200" spc="-5" dirty="0">
                <a:latin typeface="Georgia"/>
                <a:cs typeface="Georgia"/>
              </a:rPr>
              <a:t>median household </a:t>
            </a:r>
            <a:r>
              <a:rPr sz="1200" dirty="0">
                <a:latin typeface="Georgia"/>
                <a:cs typeface="Georgia"/>
              </a:rPr>
              <a:t>income, and </a:t>
            </a:r>
            <a:r>
              <a:rPr sz="1200" spc="-5" dirty="0">
                <a:latin typeface="Georgia"/>
                <a:cs typeface="Georgia"/>
              </a:rPr>
              <a:t>% person </a:t>
            </a:r>
            <a:r>
              <a:rPr sz="1200" spc="-10" dirty="0">
                <a:latin typeface="Georgia"/>
                <a:cs typeface="Georgia"/>
              </a:rPr>
              <a:t>below  poverty.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405"/>
              </a:lnSpc>
              <a:spcBef>
                <a:spcPts val="490"/>
              </a:spcBef>
            </a:pPr>
            <a:r>
              <a:rPr sz="1200" spc="-5" dirty="0">
                <a:latin typeface="Georgia"/>
                <a:cs typeface="Georgia"/>
              </a:rPr>
              <a:t>Browse to locate the weights </a:t>
            </a:r>
            <a:r>
              <a:rPr sz="1200" dirty="0">
                <a:latin typeface="Georgia"/>
                <a:cs typeface="Georgia"/>
              </a:rPr>
              <a:t>matrix </a:t>
            </a:r>
            <a:r>
              <a:rPr sz="1200" spc="-5" dirty="0">
                <a:latin typeface="Georgia"/>
                <a:cs typeface="Georgia"/>
              </a:rPr>
              <a:t>file you just created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check the </a:t>
            </a:r>
            <a:r>
              <a:rPr sz="1200" b="1" spc="-5" dirty="0">
                <a:latin typeface="Courier New"/>
                <a:cs typeface="Courier New"/>
              </a:rPr>
              <a:t>Weight</a:t>
            </a:r>
            <a:r>
              <a:rPr sz="1200" b="1" spc="195" dirty="0">
                <a:latin typeface="Courier New"/>
                <a:cs typeface="Courier New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Files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Georgia"/>
                <a:cs typeface="Georgia"/>
              </a:rPr>
              <a:t>box.</a:t>
            </a:r>
            <a:endParaRPr sz="1200">
              <a:latin typeface="Georgia"/>
              <a:cs typeface="Georgia"/>
            </a:endParaRPr>
          </a:p>
          <a:p>
            <a:pPr marL="12700" marR="385445">
              <a:lnSpc>
                <a:spcPts val="1360"/>
              </a:lnSpc>
              <a:spcBef>
                <a:spcPts val="635"/>
              </a:spcBef>
              <a:buAutoNum type="alphaLcPeriod" startAt="3"/>
              <a:tabLst>
                <a:tab pos="160020" algn="l"/>
              </a:tabLst>
            </a:pPr>
            <a:r>
              <a:rPr sz="1200" spc="-5" dirty="0">
                <a:latin typeface="Georgia"/>
                <a:cs typeface="Georgia"/>
              </a:rPr>
              <a:t>Check </a:t>
            </a:r>
            <a:r>
              <a:rPr sz="1200" b="1" spc="-5" dirty="0">
                <a:latin typeface="Courier New"/>
                <a:cs typeface="Courier New"/>
              </a:rPr>
              <a:t>Classic</a:t>
            </a:r>
            <a:r>
              <a:rPr sz="1200" spc="-5" dirty="0">
                <a:latin typeface="Georgia"/>
                <a:cs typeface="Georgia"/>
              </a:rPr>
              <a:t>- this will </a:t>
            </a:r>
            <a:r>
              <a:rPr sz="1200" dirty="0">
                <a:latin typeface="Georgia"/>
                <a:cs typeface="Georgia"/>
              </a:rPr>
              <a:t>run classical OLS regression </a:t>
            </a:r>
            <a:r>
              <a:rPr sz="1200" spc="-5" dirty="0">
                <a:latin typeface="Georgia"/>
                <a:cs typeface="Georgia"/>
              </a:rPr>
              <a:t>with </a:t>
            </a:r>
            <a:r>
              <a:rPr sz="1200" dirty="0">
                <a:latin typeface="Georgia"/>
                <a:cs typeface="Georgia"/>
              </a:rPr>
              <a:t>spatial </a:t>
            </a:r>
            <a:r>
              <a:rPr sz="1200" spc="-5" dirty="0">
                <a:latin typeface="Georgia"/>
                <a:cs typeface="Georgia"/>
              </a:rPr>
              <a:t>dependence  diagnostics, </a:t>
            </a:r>
            <a:r>
              <a:rPr sz="1200" dirty="0">
                <a:latin typeface="Georgia"/>
                <a:cs typeface="Georgia"/>
              </a:rPr>
              <a:t>click </a:t>
            </a:r>
            <a:r>
              <a:rPr sz="1200" b="1" spc="-5" dirty="0">
                <a:latin typeface="Courier New"/>
                <a:cs typeface="Courier New"/>
              </a:rPr>
              <a:t>Run. </a:t>
            </a:r>
            <a:r>
              <a:rPr sz="1200" spc="-5" dirty="0">
                <a:latin typeface="Georgia"/>
                <a:cs typeface="Georgia"/>
              </a:rPr>
              <a:t>When done, </a:t>
            </a:r>
            <a:r>
              <a:rPr sz="1200" dirty="0">
                <a:latin typeface="Georgia"/>
                <a:cs typeface="Georgia"/>
              </a:rPr>
              <a:t>click </a:t>
            </a:r>
            <a:r>
              <a:rPr sz="1200" spc="160" dirty="0">
                <a:latin typeface="Georgia"/>
                <a:cs typeface="Georgia"/>
              </a:rPr>
              <a:t> </a:t>
            </a:r>
            <a:r>
              <a:rPr sz="1200" b="1" spc="-10" dirty="0">
                <a:latin typeface="Courier New"/>
                <a:cs typeface="Courier New"/>
              </a:rPr>
              <a:t>OK.</a:t>
            </a:r>
            <a:endParaRPr sz="1200">
              <a:latin typeface="Courier New"/>
              <a:cs typeface="Courier New"/>
            </a:endParaRPr>
          </a:p>
          <a:p>
            <a:pPr marL="177165" indent="-164465">
              <a:lnSpc>
                <a:spcPct val="100000"/>
              </a:lnSpc>
              <a:spcBef>
                <a:spcPts val="490"/>
              </a:spcBef>
              <a:buAutoNum type="alphaLcPeriod" startAt="3"/>
              <a:tabLst>
                <a:tab pos="177800" algn="l"/>
              </a:tabLst>
            </a:pP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new window of regression output </a:t>
            </a:r>
            <a:r>
              <a:rPr sz="1200" dirty="0">
                <a:latin typeface="Georgia"/>
                <a:cs typeface="Georgia"/>
              </a:rPr>
              <a:t>will </a:t>
            </a:r>
            <a:r>
              <a:rPr sz="1200" spc="-5" dirty="0">
                <a:latin typeface="Georgia"/>
                <a:cs typeface="Georgia"/>
              </a:rPr>
              <a:t>appear,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it </a:t>
            </a:r>
            <a:r>
              <a:rPr sz="1200" dirty="0">
                <a:latin typeface="Georgia"/>
                <a:cs typeface="Georgia"/>
              </a:rPr>
              <a:t>has </a:t>
            </a:r>
            <a:r>
              <a:rPr sz="1200" spc="-5" dirty="0">
                <a:latin typeface="Georgia"/>
                <a:cs typeface="Georgia"/>
              </a:rPr>
              <a:t>several</a:t>
            </a:r>
            <a:r>
              <a:rPr sz="1200" spc="3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sections.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200" dirty="0">
                <a:latin typeface="Georgia"/>
                <a:cs typeface="Georgia"/>
              </a:rPr>
              <a:t>1) </a:t>
            </a:r>
            <a:r>
              <a:rPr sz="1200" spc="-5" dirty="0">
                <a:latin typeface="Georgia"/>
                <a:cs typeface="Georgia"/>
              </a:rPr>
              <a:t>The first section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summary </a:t>
            </a:r>
            <a:r>
              <a:rPr sz="1200" spc="-5" dirty="0">
                <a:latin typeface="Georgia"/>
                <a:cs typeface="Georgia"/>
              </a:rPr>
              <a:t>output of </a:t>
            </a:r>
            <a:r>
              <a:rPr sz="1200" dirty="0">
                <a:latin typeface="Georgia"/>
                <a:cs typeface="Georgia"/>
              </a:rPr>
              <a:t>OLS</a:t>
            </a:r>
            <a:r>
              <a:rPr sz="1200" spc="5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regression: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399" y="2680715"/>
            <a:ext cx="5943599" cy="411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6869978"/>
            <a:ext cx="5946775" cy="147764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ts val="1360"/>
              </a:lnSpc>
              <a:spcBef>
                <a:spcPts val="35"/>
              </a:spcBef>
            </a:pPr>
            <a:r>
              <a:rPr sz="1200" spc="-5" dirty="0">
                <a:latin typeface="Georgia"/>
                <a:cs typeface="Georgia"/>
              </a:rPr>
              <a:t>It first shows general </a:t>
            </a:r>
            <a:r>
              <a:rPr sz="1200" dirty="0">
                <a:latin typeface="Georgia"/>
                <a:cs typeface="Georgia"/>
              </a:rPr>
              <a:t>information </a:t>
            </a:r>
            <a:r>
              <a:rPr sz="1200" spc="-5" dirty="0">
                <a:latin typeface="Georgia"/>
                <a:cs typeface="Georgia"/>
              </a:rPr>
              <a:t>of the </a:t>
            </a:r>
            <a:r>
              <a:rPr sz="1200" dirty="0">
                <a:latin typeface="Georgia"/>
                <a:cs typeface="Georgia"/>
              </a:rPr>
              <a:t>run, </a:t>
            </a:r>
            <a:r>
              <a:rPr sz="1200" spc="-5" dirty="0">
                <a:latin typeface="Georgia"/>
                <a:cs typeface="Georgia"/>
              </a:rPr>
              <a:t>including the mean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standard deviation  of the dependent </a:t>
            </a:r>
            <a:r>
              <a:rPr sz="1200" dirty="0">
                <a:latin typeface="Georgia"/>
                <a:cs typeface="Georgia"/>
              </a:rPr>
              <a:t>variable, </a:t>
            </a:r>
            <a:r>
              <a:rPr sz="1200" spc="-5" dirty="0">
                <a:latin typeface="Georgia"/>
                <a:cs typeface="Georgia"/>
              </a:rPr>
              <a:t>the model </a:t>
            </a:r>
            <a:r>
              <a:rPr sz="1200" dirty="0">
                <a:latin typeface="Georgia"/>
                <a:cs typeface="Georgia"/>
              </a:rPr>
              <a:t>coefficient </a:t>
            </a:r>
            <a:r>
              <a:rPr sz="1200" spc="-5" dirty="0">
                <a:latin typeface="Georgia"/>
                <a:cs typeface="Georgia"/>
              </a:rPr>
              <a:t>of determination, F-test</a:t>
            </a:r>
            <a:r>
              <a:rPr sz="1200" spc="14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probability,</a:t>
            </a:r>
            <a:endParaRPr sz="1200">
              <a:latin typeface="Georgia"/>
              <a:cs typeface="Georgia"/>
            </a:endParaRPr>
          </a:p>
          <a:p>
            <a:pPr marL="12700" marR="100965">
              <a:lnSpc>
                <a:spcPts val="1360"/>
              </a:lnSpc>
              <a:spcBef>
                <a:spcPts val="5"/>
              </a:spcBef>
            </a:pP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Log likelihood. Then, the coefficients, standard errors,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significance are </a:t>
            </a:r>
            <a:r>
              <a:rPr sz="1200" spc="-10" dirty="0">
                <a:latin typeface="Georgia"/>
                <a:cs typeface="Georgia"/>
              </a:rPr>
              <a:t>shown.  </a:t>
            </a:r>
            <a:r>
              <a:rPr sz="1200" spc="-5" dirty="0">
                <a:latin typeface="Georgia"/>
                <a:cs typeface="Georgia"/>
              </a:rPr>
              <a:t>We </a:t>
            </a:r>
            <a:r>
              <a:rPr sz="1200" dirty="0">
                <a:latin typeface="Georgia"/>
                <a:cs typeface="Georgia"/>
              </a:rPr>
              <a:t>can </a:t>
            </a:r>
            <a:r>
              <a:rPr sz="1200" spc="-5" dirty="0">
                <a:latin typeface="Georgia"/>
                <a:cs typeface="Georgia"/>
              </a:rPr>
              <a:t>see that </a:t>
            </a:r>
            <a:r>
              <a:rPr sz="1200" dirty="0">
                <a:latin typeface="Georgia"/>
                <a:cs typeface="Georgia"/>
              </a:rPr>
              <a:t>among </a:t>
            </a:r>
            <a:r>
              <a:rPr sz="1200" spc="-5" dirty="0">
                <a:latin typeface="Georgia"/>
                <a:cs typeface="Georgia"/>
              </a:rPr>
              <a:t>the seven indicators, % non-Hispanic white, % non-Hispanic  </a:t>
            </a:r>
            <a:r>
              <a:rPr sz="1200" dirty="0">
                <a:latin typeface="Georgia"/>
                <a:cs typeface="Georgia"/>
              </a:rPr>
              <a:t>black, </a:t>
            </a:r>
            <a:r>
              <a:rPr sz="1200" spc="-5" dirty="0">
                <a:latin typeface="Georgia"/>
                <a:cs typeface="Georgia"/>
              </a:rPr>
              <a:t>% college+ educated,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median </a:t>
            </a:r>
            <a:r>
              <a:rPr sz="1200" dirty="0">
                <a:latin typeface="Georgia"/>
                <a:cs typeface="Georgia"/>
              </a:rPr>
              <a:t>household </a:t>
            </a:r>
            <a:r>
              <a:rPr sz="1200" spc="-5" dirty="0">
                <a:latin typeface="Georgia"/>
                <a:cs typeface="Georgia"/>
              </a:rPr>
              <a:t>income are positively related to  homeownership; while poverty rate is negatively related to homeownership;</a:t>
            </a:r>
            <a:r>
              <a:rPr sz="1200" spc="6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and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335"/>
              </a:lnSpc>
            </a:pPr>
            <a:r>
              <a:rPr sz="1200" spc="-5" dirty="0">
                <a:latin typeface="Georgia"/>
                <a:cs typeface="Georgia"/>
              </a:rPr>
              <a:t>unemployment rate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% foreign </a:t>
            </a:r>
            <a:r>
              <a:rPr sz="1200" dirty="0">
                <a:latin typeface="Georgia"/>
                <a:cs typeface="Georgia"/>
              </a:rPr>
              <a:t>born </a:t>
            </a:r>
            <a:r>
              <a:rPr sz="1200" spc="-5" dirty="0">
                <a:latin typeface="Georgia"/>
                <a:cs typeface="Georgia"/>
              </a:rPr>
              <a:t>have </a:t>
            </a:r>
            <a:r>
              <a:rPr sz="1200" dirty="0">
                <a:latin typeface="Georgia"/>
                <a:cs typeface="Georgia"/>
              </a:rPr>
              <a:t>insignificant</a:t>
            </a:r>
            <a:r>
              <a:rPr sz="1200" spc="5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effects.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200" dirty="0">
                <a:latin typeface="Georgia"/>
                <a:cs typeface="Georgia"/>
              </a:rPr>
              <a:t>2) </a:t>
            </a:r>
            <a:r>
              <a:rPr sz="1200" spc="-5" dirty="0">
                <a:latin typeface="Georgia"/>
                <a:cs typeface="Georgia"/>
              </a:rPr>
              <a:t>The next section deals with </a:t>
            </a:r>
            <a:r>
              <a:rPr sz="1200" dirty="0">
                <a:latin typeface="Georgia"/>
                <a:cs typeface="Georgia"/>
              </a:rPr>
              <a:t>regression</a:t>
            </a:r>
            <a:r>
              <a:rPr sz="1200" spc="6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diagnostics: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1905000"/>
            <a:ext cx="685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Run</a:t>
            </a:r>
            <a:endParaRPr lang="en-CA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44" y="2692695"/>
            <a:ext cx="6423167" cy="5460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399" y="990600"/>
            <a:ext cx="5943600" cy="102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2243571"/>
            <a:ext cx="5953760" cy="1850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35"/>
              </a:lnSpc>
            </a:pPr>
            <a:r>
              <a:rPr sz="1200" b="1" spc="-5" dirty="0">
                <a:latin typeface="Courier New"/>
                <a:cs typeface="Courier New"/>
              </a:rPr>
              <a:t>GeoDa</a:t>
            </a:r>
            <a:r>
              <a:rPr sz="1200" b="1" spc="-310" dirty="0">
                <a:latin typeface="Courier New"/>
                <a:cs typeface="Courier New"/>
              </a:rPr>
              <a:t> </a:t>
            </a:r>
            <a:r>
              <a:rPr sz="1200" spc="-5" dirty="0">
                <a:latin typeface="Georgia"/>
                <a:cs typeface="Georgia"/>
              </a:rPr>
              <a:t>tests multicollinearity of the </a:t>
            </a:r>
            <a:r>
              <a:rPr sz="1200" dirty="0">
                <a:latin typeface="Georgia"/>
                <a:cs typeface="Georgia"/>
              </a:rPr>
              <a:t>model- </a:t>
            </a:r>
            <a:r>
              <a:rPr sz="1200" spc="-5" dirty="0">
                <a:latin typeface="Georgia"/>
                <a:cs typeface="Georgia"/>
              </a:rPr>
              <a:t>one should be alarmed when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ts val="1400"/>
              </a:lnSpc>
            </a:pPr>
            <a:r>
              <a:rPr sz="1200" b="1" spc="-5" dirty="0">
                <a:latin typeface="Courier New"/>
                <a:cs typeface="Courier New"/>
              </a:rPr>
              <a:t>MULTICOLLINEARITY CONDITION NUMBER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greater </a:t>
            </a:r>
            <a:r>
              <a:rPr sz="1200" dirty="0">
                <a:latin typeface="Georgia"/>
                <a:cs typeface="Georgia"/>
              </a:rPr>
              <a:t>than 20. </a:t>
            </a:r>
            <a:r>
              <a:rPr sz="1200" spc="-5" dirty="0">
                <a:latin typeface="Georgia"/>
                <a:cs typeface="Georgia"/>
              </a:rPr>
              <a:t>The Jarque-Bera</a:t>
            </a:r>
            <a:r>
              <a:rPr sz="1200" spc="1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test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ct val="94700"/>
              </a:lnSpc>
              <a:spcBef>
                <a:spcPts val="105"/>
              </a:spcBef>
            </a:pP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used to examine the </a:t>
            </a:r>
            <a:r>
              <a:rPr sz="1200" dirty="0">
                <a:latin typeface="Georgia"/>
                <a:cs typeface="Georgia"/>
              </a:rPr>
              <a:t>normality </a:t>
            </a:r>
            <a:r>
              <a:rPr sz="1200" spc="-5" dirty="0">
                <a:latin typeface="Georgia"/>
                <a:cs typeface="Georgia"/>
              </a:rPr>
              <a:t>of the </a:t>
            </a:r>
            <a:r>
              <a:rPr sz="1200" dirty="0">
                <a:latin typeface="Georgia"/>
                <a:cs typeface="Georgia"/>
              </a:rPr>
              <a:t>distribution </a:t>
            </a:r>
            <a:r>
              <a:rPr sz="1200" spc="-5" dirty="0">
                <a:latin typeface="Georgia"/>
                <a:cs typeface="Georgia"/>
              </a:rPr>
              <a:t>of the errors. </a:t>
            </a:r>
            <a:r>
              <a:rPr sz="1200" dirty="0">
                <a:latin typeface="Georgia"/>
                <a:cs typeface="Georgia"/>
              </a:rPr>
              <a:t>This </a:t>
            </a:r>
            <a:r>
              <a:rPr sz="1200" spc="-5" dirty="0">
                <a:latin typeface="Georgia"/>
                <a:cs typeface="Georgia"/>
              </a:rPr>
              <a:t>test </a:t>
            </a:r>
            <a:r>
              <a:rPr sz="1200" dirty="0">
                <a:latin typeface="Georgia"/>
                <a:cs typeface="Georgia"/>
              </a:rPr>
              <a:t>is a </a:t>
            </a:r>
            <a:r>
              <a:rPr sz="1200" spc="-5" dirty="0">
                <a:latin typeface="Georgia"/>
                <a:cs typeface="Georgia"/>
              </a:rPr>
              <a:t>test of the  combined effects of both skewness </a:t>
            </a:r>
            <a:r>
              <a:rPr sz="1200" dirty="0">
                <a:latin typeface="Georgia"/>
                <a:cs typeface="Georgia"/>
              </a:rPr>
              <a:t>and Kurtosis. </a:t>
            </a:r>
            <a:r>
              <a:rPr sz="1200" spc="-5" dirty="0">
                <a:latin typeface="Georgia"/>
                <a:cs typeface="Georgia"/>
              </a:rPr>
              <a:t>The low probability of the test score  indicates </a:t>
            </a:r>
            <a:r>
              <a:rPr sz="1200" dirty="0">
                <a:latin typeface="Georgia"/>
                <a:cs typeface="Georgia"/>
              </a:rPr>
              <a:t>non-normal </a:t>
            </a:r>
            <a:r>
              <a:rPr sz="1200" spc="-5" dirty="0">
                <a:latin typeface="Georgia"/>
                <a:cs typeface="Georgia"/>
              </a:rPr>
              <a:t>distribution of the </a:t>
            </a:r>
            <a:r>
              <a:rPr sz="1200" dirty="0">
                <a:latin typeface="Georgia"/>
                <a:cs typeface="Georgia"/>
              </a:rPr>
              <a:t>error </a:t>
            </a:r>
            <a:r>
              <a:rPr sz="1200" spc="-5" dirty="0">
                <a:latin typeface="Georgia"/>
                <a:cs typeface="Georgia"/>
              </a:rPr>
              <a:t>term. Since the following tests of </a:t>
            </a:r>
            <a:r>
              <a:rPr sz="1200" dirty="0">
                <a:latin typeface="Georgia"/>
                <a:cs typeface="Georgia"/>
              </a:rPr>
              <a:t>variance  and </a:t>
            </a:r>
            <a:r>
              <a:rPr sz="1200" spc="-5" dirty="0">
                <a:latin typeface="Georgia"/>
                <a:cs typeface="Georgia"/>
              </a:rPr>
              <a:t>spatial dependence are conditioned upon </a:t>
            </a:r>
            <a:r>
              <a:rPr sz="1200" dirty="0">
                <a:latin typeface="Georgia"/>
                <a:cs typeface="Georgia"/>
              </a:rPr>
              <a:t>normal </a:t>
            </a:r>
            <a:r>
              <a:rPr sz="1200" spc="-5" dirty="0">
                <a:latin typeface="Georgia"/>
                <a:cs typeface="Georgia"/>
              </a:rPr>
              <a:t>distribution,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real research, </a:t>
            </a:r>
            <a:r>
              <a:rPr sz="1200" spc="-10" dirty="0">
                <a:latin typeface="Georgia"/>
                <a:cs typeface="Georgia"/>
              </a:rPr>
              <a:t>one  </a:t>
            </a:r>
            <a:r>
              <a:rPr sz="1200" spc="-5" dirty="0">
                <a:latin typeface="Georgia"/>
                <a:cs typeface="Georgia"/>
              </a:rPr>
              <a:t>should be very cautious to interpret the test results. </a:t>
            </a:r>
            <a:r>
              <a:rPr sz="1200" dirty="0">
                <a:latin typeface="Georgia"/>
                <a:cs typeface="Georgia"/>
              </a:rPr>
              <a:t>Here, </a:t>
            </a:r>
            <a:r>
              <a:rPr sz="1200" spc="-5" dirty="0">
                <a:latin typeface="Georgia"/>
                <a:cs typeface="Georgia"/>
              </a:rPr>
              <a:t>we simply give the illustration  of how to interpret the diagnostics when </a:t>
            </a:r>
            <a:r>
              <a:rPr sz="1200" dirty="0">
                <a:latin typeface="Georgia"/>
                <a:cs typeface="Georgia"/>
              </a:rPr>
              <a:t>non-normality is </a:t>
            </a:r>
            <a:r>
              <a:rPr sz="1200" spc="-5" dirty="0">
                <a:latin typeface="Georgia"/>
                <a:cs typeface="Georgia"/>
              </a:rPr>
              <a:t>not</a:t>
            </a:r>
            <a:r>
              <a:rPr sz="1200" spc="-4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encountered.</a:t>
            </a:r>
            <a:endParaRPr sz="1200">
              <a:latin typeface="Georgia"/>
              <a:cs typeface="Georgia"/>
            </a:endParaRPr>
          </a:p>
          <a:p>
            <a:pPr marL="12700" marR="278765">
              <a:lnSpc>
                <a:spcPct val="102099"/>
              </a:lnSpc>
              <a:spcBef>
                <a:spcPts val="484"/>
              </a:spcBef>
            </a:pPr>
            <a:r>
              <a:rPr sz="1200" spc="-5" dirty="0">
                <a:latin typeface="Georgia"/>
                <a:cs typeface="Georgia"/>
              </a:rPr>
              <a:t>3) </a:t>
            </a:r>
            <a:r>
              <a:rPr sz="1200" b="1" spc="-5" dirty="0">
                <a:latin typeface="Courier New"/>
                <a:cs typeface="Courier New"/>
              </a:rPr>
              <a:t>DIAGNOSTICS FOR HETEROSKEDASTICITY-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test of the </a:t>
            </a:r>
            <a:r>
              <a:rPr sz="1200" dirty="0">
                <a:latin typeface="Georgia"/>
                <a:cs typeface="Georgia"/>
              </a:rPr>
              <a:t>variance </a:t>
            </a:r>
            <a:r>
              <a:rPr sz="1200" spc="-5" dirty="0">
                <a:latin typeface="Georgia"/>
                <a:cs typeface="Georgia"/>
              </a:rPr>
              <a:t>of </a:t>
            </a:r>
            <a:r>
              <a:rPr sz="1200" spc="-10" dirty="0">
                <a:latin typeface="Georgia"/>
                <a:cs typeface="Georgia"/>
              </a:rPr>
              <a:t>the </a:t>
            </a:r>
            <a:r>
              <a:rPr sz="1200" spc="-5" dirty="0">
                <a:latin typeface="Georgia"/>
                <a:cs typeface="Georgia"/>
              </a:rPr>
              <a:t>error  term </a:t>
            </a:r>
            <a:r>
              <a:rPr sz="1200" dirty="0">
                <a:latin typeface="Georgia"/>
                <a:cs typeface="Georgia"/>
              </a:rPr>
              <a:t>as </a:t>
            </a:r>
            <a:r>
              <a:rPr sz="1200" spc="-5" dirty="0">
                <a:latin typeface="Georgia"/>
                <a:cs typeface="Georgia"/>
              </a:rPr>
              <a:t>the BLUE requires constant error</a:t>
            </a:r>
            <a:r>
              <a:rPr sz="1200" spc="5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variance.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399" y="4156709"/>
            <a:ext cx="5486400" cy="1458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700" y="5689457"/>
            <a:ext cx="5946775" cy="796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800"/>
              </a:lnSpc>
            </a:pPr>
            <a:r>
              <a:rPr sz="1200" spc="-5" dirty="0">
                <a:latin typeface="Georgia"/>
                <a:cs typeface="Georgia"/>
              </a:rPr>
              <a:t>The low probabilities of the three tests point to existence of heteroskedasticity. </a:t>
            </a:r>
            <a:r>
              <a:rPr sz="1200" dirty="0">
                <a:latin typeface="Georgia"/>
                <a:cs typeface="Georgia"/>
              </a:rPr>
              <a:t>This </a:t>
            </a:r>
            <a:r>
              <a:rPr sz="1200" spc="-5" dirty="0">
                <a:latin typeface="Georgia"/>
                <a:cs typeface="Georgia"/>
              </a:rPr>
              <a:t>is  not necessarily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surprise because the error </a:t>
            </a:r>
            <a:r>
              <a:rPr sz="1200" dirty="0">
                <a:latin typeface="Georgia"/>
                <a:cs typeface="Georgia"/>
              </a:rPr>
              <a:t>variance </a:t>
            </a:r>
            <a:r>
              <a:rPr sz="1200" spc="-5" dirty="0">
                <a:latin typeface="Georgia"/>
                <a:cs typeface="Georgia"/>
              </a:rPr>
              <a:t>could well be </a:t>
            </a:r>
            <a:r>
              <a:rPr sz="1200" dirty="0">
                <a:latin typeface="Georgia"/>
                <a:cs typeface="Georgia"/>
              </a:rPr>
              <a:t>affected </a:t>
            </a:r>
            <a:r>
              <a:rPr sz="1200" spc="-5" dirty="0">
                <a:latin typeface="Georgia"/>
                <a:cs typeface="Georgia"/>
              </a:rPr>
              <a:t>by the spatial  dependence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</a:t>
            </a:r>
            <a:r>
              <a:rPr sz="1200" spc="-3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data.</a:t>
            </a:r>
            <a:endParaRPr sz="1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200" dirty="0">
                <a:latin typeface="Georgia"/>
                <a:cs typeface="Georgia"/>
              </a:rPr>
              <a:t>4) </a:t>
            </a:r>
            <a:r>
              <a:rPr sz="1200" b="1" spc="-5" dirty="0">
                <a:latin typeface="Courier New"/>
                <a:cs typeface="Courier New"/>
              </a:rPr>
              <a:t>DIAGNOSTICS FOR SPATIAL</a:t>
            </a:r>
            <a:r>
              <a:rPr sz="1200" b="1" spc="-50" dirty="0">
                <a:latin typeface="Courier New"/>
                <a:cs typeface="Courier New"/>
              </a:rPr>
              <a:t> </a:t>
            </a:r>
            <a:r>
              <a:rPr sz="1200" b="1" spc="-10" dirty="0">
                <a:latin typeface="Courier New"/>
                <a:cs typeface="Courier New"/>
              </a:rPr>
              <a:t>DEPENDENCE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399" y="6549389"/>
            <a:ext cx="4572000" cy="15354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1700" y="8158520"/>
            <a:ext cx="5938520" cy="882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30"/>
              </a:lnSpc>
            </a:pPr>
            <a:r>
              <a:rPr sz="1200" spc="-5" dirty="0">
                <a:latin typeface="Georgia"/>
                <a:cs typeface="Georgia"/>
              </a:rPr>
              <a:t>There are </a:t>
            </a:r>
            <a:r>
              <a:rPr sz="1200" dirty="0">
                <a:latin typeface="Georgia"/>
                <a:cs typeface="Georgia"/>
              </a:rPr>
              <a:t>six </a:t>
            </a:r>
            <a:r>
              <a:rPr sz="1200" spc="-5" dirty="0">
                <a:latin typeface="Georgia"/>
                <a:cs typeface="Georgia"/>
              </a:rPr>
              <a:t>tests </a:t>
            </a:r>
            <a:r>
              <a:rPr sz="1200" dirty="0">
                <a:latin typeface="Georgia"/>
                <a:cs typeface="Georgia"/>
              </a:rPr>
              <a:t>performed </a:t>
            </a:r>
            <a:r>
              <a:rPr sz="1200" spc="-5" dirty="0">
                <a:latin typeface="Georgia"/>
                <a:cs typeface="Georgia"/>
              </a:rPr>
              <a:t>to assess the spatial dependence of the model.</a:t>
            </a:r>
            <a:r>
              <a:rPr sz="1200" spc="130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First,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ts val="1360"/>
              </a:lnSpc>
              <a:spcBef>
                <a:spcPts val="75"/>
              </a:spcBef>
            </a:pPr>
            <a:r>
              <a:rPr sz="1200" dirty="0">
                <a:latin typeface="Georgia"/>
                <a:cs typeface="Georgia"/>
              </a:rPr>
              <a:t>Moran’s I </a:t>
            </a:r>
            <a:r>
              <a:rPr sz="1200" spc="-5" dirty="0">
                <a:latin typeface="Georgia"/>
                <a:cs typeface="Georgia"/>
              </a:rPr>
              <a:t>score of 0.196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highly </a:t>
            </a:r>
            <a:r>
              <a:rPr sz="1200" dirty="0">
                <a:latin typeface="Georgia"/>
                <a:cs typeface="Georgia"/>
              </a:rPr>
              <a:t>significant, indicating </a:t>
            </a:r>
            <a:r>
              <a:rPr sz="1200" spc="-5" dirty="0">
                <a:latin typeface="Georgia"/>
                <a:cs typeface="Georgia"/>
              </a:rPr>
              <a:t>strong spatial autocorrelation of  the residuals. </a:t>
            </a:r>
            <a:r>
              <a:rPr sz="1200" dirty="0">
                <a:latin typeface="Georgia"/>
                <a:cs typeface="Georgia"/>
              </a:rPr>
              <a:t>In addition, </a:t>
            </a:r>
            <a:r>
              <a:rPr sz="1200" spc="-5" dirty="0">
                <a:latin typeface="Georgia"/>
                <a:cs typeface="Georgia"/>
              </a:rPr>
              <a:t>the function </a:t>
            </a:r>
            <a:r>
              <a:rPr sz="1200" dirty="0">
                <a:latin typeface="Georgia"/>
                <a:cs typeface="Georgia"/>
              </a:rPr>
              <a:t>reports </a:t>
            </a:r>
            <a:r>
              <a:rPr sz="1200" spc="-5" dirty="0">
                <a:latin typeface="Georgia"/>
                <a:cs typeface="Georgia"/>
              </a:rPr>
              <a:t>the estimates of tests chosen among </a:t>
            </a:r>
            <a:r>
              <a:rPr sz="1200" spc="-10" dirty="0">
                <a:latin typeface="Georgia"/>
                <a:cs typeface="Georgia"/>
              </a:rPr>
              <a:t>five  </a:t>
            </a:r>
            <a:r>
              <a:rPr sz="1200" spc="-5" dirty="0">
                <a:latin typeface="Georgia"/>
                <a:cs typeface="Georgia"/>
              </a:rPr>
              <a:t>statistics for testing for spatial dependence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linear models. The statistics are the  simple LM test for </a:t>
            </a:r>
            <a:r>
              <a:rPr sz="1200" dirty="0">
                <a:latin typeface="Georgia"/>
                <a:cs typeface="Georgia"/>
              </a:rPr>
              <a:t>a </a:t>
            </a:r>
            <a:r>
              <a:rPr sz="1200" spc="-5" dirty="0">
                <a:latin typeface="Georgia"/>
                <a:cs typeface="Georgia"/>
              </a:rPr>
              <a:t>missing spatially lagged dependent </a:t>
            </a:r>
            <a:r>
              <a:rPr sz="1200" dirty="0">
                <a:latin typeface="Georgia"/>
                <a:cs typeface="Georgia"/>
              </a:rPr>
              <a:t>variable </a:t>
            </a:r>
            <a:r>
              <a:rPr sz="1200" spc="-5" dirty="0">
                <a:latin typeface="Georgia"/>
                <a:cs typeface="Georgia"/>
              </a:rPr>
              <a:t>(Lagrange</a:t>
            </a:r>
            <a:r>
              <a:rPr sz="1200" spc="75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Multiplier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592" y="1052511"/>
            <a:ext cx="5591175" cy="904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592" y="4234051"/>
            <a:ext cx="5753100" cy="1381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/>
          <a:srcRect b="12964"/>
          <a:stretch/>
        </p:blipFill>
        <p:spPr>
          <a:xfrm>
            <a:off x="951592" y="6518645"/>
            <a:ext cx="5943600" cy="1558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9071"/>
            <a:ext cx="847725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Georgia"/>
                <a:cs typeface="Georgia"/>
              </a:rPr>
              <a:t>S4 </a:t>
            </a:r>
            <a:r>
              <a:rPr sz="700" spc="-5" dirty="0">
                <a:latin typeface="Georgia"/>
                <a:cs typeface="Georgia"/>
              </a:rPr>
              <a:t>Training</a:t>
            </a:r>
            <a:r>
              <a:rPr sz="700" spc="-65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Modules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27" y="449071"/>
            <a:ext cx="1069340" cy="12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latin typeface="Georgia"/>
                <a:cs typeface="Georgia"/>
              </a:rPr>
              <a:t>GeoDa: Spatial</a:t>
            </a:r>
            <a:r>
              <a:rPr sz="700" spc="-20" dirty="0">
                <a:latin typeface="Georgia"/>
                <a:cs typeface="Georgia"/>
              </a:rPr>
              <a:t> </a:t>
            </a:r>
            <a:r>
              <a:rPr sz="700" spc="-5" dirty="0">
                <a:latin typeface="Georgia"/>
                <a:cs typeface="Georgia"/>
              </a:rPr>
              <a:t>Regression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908791"/>
            <a:ext cx="5959475" cy="3930691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35"/>
              </a:spcBef>
            </a:pPr>
            <a:r>
              <a:rPr sz="1200" dirty="0">
                <a:latin typeface="Georgia"/>
                <a:cs typeface="Georgia"/>
              </a:rPr>
              <a:t>(lag)), </a:t>
            </a:r>
            <a:r>
              <a:rPr sz="1200" spc="-5" dirty="0">
                <a:latin typeface="Georgia"/>
                <a:cs typeface="Georgia"/>
              </a:rPr>
              <a:t>the simple LM test for error dependence (Lagrange Multiplier </a:t>
            </a:r>
            <a:r>
              <a:rPr sz="1200" dirty="0">
                <a:latin typeface="Georgia"/>
                <a:cs typeface="Georgia"/>
              </a:rPr>
              <a:t>(error)), variants </a:t>
            </a:r>
            <a:r>
              <a:rPr sz="1200" spc="-5" dirty="0">
                <a:latin typeface="Georgia"/>
                <a:cs typeface="Georgia"/>
              </a:rPr>
              <a:t>of  these robust to the presence of the other (Robust LM </a:t>
            </a:r>
            <a:r>
              <a:rPr sz="1200" dirty="0">
                <a:latin typeface="Georgia"/>
                <a:cs typeface="Georgia"/>
              </a:rPr>
              <a:t>(lag)   </a:t>
            </a:r>
            <a:r>
              <a:rPr sz="1200" spc="-5" dirty="0">
                <a:latin typeface="Courier New"/>
                <a:cs typeface="Courier New"/>
              </a:rPr>
              <a:t>and </a:t>
            </a:r>
            <a:r>
              <a:rPr sz="1200" spc="-5" dirty="0">
                <a:latin typeface="Georgia"/>
                <a:cs typeface="Georgia"/>
              </a:rPr>
              <a:t>Robust LM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dirty="0">
                <a:latin typeface="Georgia"/>
                <a:cs typeface="Georgia"/>
              </a:rPr>
              <a:t>(error)-</a:t>
            </a:r>
          </a:p>
          <a:p>
            <a:pPr marL="12700" marR="26034">
              <a:lnSpc>
                <a:spcPts val="1360"/>
              </a:lnSpc>
              <a:spcBef>
                <a:spcPts val="70"/>
              </a:spcBef>
            </a:pPr>
            <a:r>
              <a:rPr sz="1200" spc="-5" dirty="0">
                <a:latin typeface="Georgia"/>
                <a:cs typeface="Georgia"/>
              </a:rPr>
              <a:t>which tests for error dependence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possible </a:t>
            </a:r>
            <a:r>
              <a:rPr sz="1200" spc="-5" dirty="0">
                <a:latin typeface="Georgia"/>
                <a:cs typeface="Georgia"/>
              </a:rPr>
              <a:t>presence of </a:t>
            </a:r>
            <a:r>
              <a:rPr sz="1200" dirty="0">
                <a:latin typeface="Georgia"/>
                <a:cs typeface="Georgia"/>
              </a:rPr>
              <a:t>a missing </a:t>
            </a:r>
            <a:r>
              <a:rPr sz="1200" spc="-5" dirty="0">
                <a:latin typeface="Georgia"/>
                <a:cs typeface="Georgia"/>
              </a:rPr>
              <a:t>lagged dependent  </a:t>
            </a:r>
            <a:r>
              <a:rPr sz="1200" dirty="0">
                <a:latin typeface="Georgia"/>
                <a:cs typeface="Georgia"/>
              </a:rPr>
              <a:t>variable, </a:t>
            </a:r>
            <a:r>
              <a:rPr sz="1200" spc="-5" dirty="0">
                <a:latin typeface="Georgia"/>
                <a:cs typeface="Georgia"/>
              </a:rPr>
              <a:t>Robust LM (lag)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the other </a:t>
            </a:r>
            <a:r>
              <a:rPr sz="1200" dirty="0">
                <a:latin typeface="Georgia"/>
                <a:cs typeface="Georgia"/>
              </a:rPr>
              <a:t>way </a:t>
            </a:r>
            <a:r>
              <a:rPr sz="1200" spc="-5" dirty="0">
                <a:latin typeface="Georgia"/>
                <a:cs typeface="Georgia"/>
              </a:rPr>
              <a:t>round), </a:t>
            </a:r>
            <a:r>
              <a:rPr sz="1200" dirty="0">
                <a:latin typeface="Georgia"/>
                <a:cs typeface="Georgia"/>
              </a:rPr>
              <a:t>and a </a:t>
            </a:r>
            <a:r>
              <a:rPr sz="1200" spc="-5" dirty="0">
                <a:latin typeface="Georgia"/>
                <a:cs typeface="Georgia"/>
              </a:rPr>
              <a:t>portmanteau test (SARMA, </a:t>
            </a:r>
            <a:r>
              <a:rPr sz="1200" dirty="0">
                <a:latin typeface="Georgia"/>
                <a:cs typeface="Georgia"/>
              </a:rPr>
              <a:t>in  </a:t>
            </a:r>
            <a:r>
              <a:rPr sz="1200" spc="-5" dirty="0">
                <a:latin typeface="Georgia"/>
                <a:cs typeface="Georgia"/>
              </a:rPr>
              <a:t>fact Lagrange Multiplier (error) </a:t>
            </a:r>
            <a:r>
              <a:rPr sz="1200" dirty="0">
                <a:latin typeface="Georgia"/>
                <a:cs typeface="Georgia"/>
              </a:rPr>
              <a:t>+ </a:t>
            </a:r>
            <a:r>
              <a:rPr sz="1200" spc="-5" dirty="0">
                <a:latin typeface="Georgia"/>
                <a:cs typeface="Georgia"/>
              </a:rPr>
              <a:t>Robust </a:t>
            </a:r>
            <a:r>
              <a:rPr sz="1200" dirty="0">
                <a:latin typeface="Georgia"/>
                <a:cs typeface="Georgia"/>
              </a:rPr>
              <a:t>LM</a:t>
            </a:r>
            <a:r>
              <a:rPr sz="1200" spc="-4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(lag)).</a:t>
            </a:r>
            <a:endParaRPr sz="1200" dirty="0">
              <a:latin typeface="Georgia"/>
              <a:cs typeface="Georgia"/>
            </a:endParaRPr>
          </a:p>
          <a:p>
            <a:pPr marL="12700" marR="17780">
              <a:lnSpc>
                <a:spcPct val="94700"/>
              </a:lnSpc>
              <a:spcBef>
                <a:spcPts val="560"/>
              </a:spcBef>
            </a:pPr>
            <a:r>
              <a:rPr sz="1200" spc="-5" dirty="0">
                <a:latin typeface="Georgia"/>
                <a:cs typeface="Georgia"/>
              </a:rPr>
              <a:t>We </a:t>
            </a:r>
            <a:r>
              <a:rPr sz="1200" dirty="0">
                <a:latin typeface="Georgia"/>
                <a:cs typeface="Georgia"/>
              </a:rPr>
              <a:t>can </a:t>
            </a:r>
            <a:r>
              <a:rPr sz="1200" spc="-5" dirty="0">
                <a:latin typeface="Georgia"/>
                <a:cs typeface="Georgia"/>
              </a:rPr>
              <a:t>see both simple tests of the lag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error are </a:t>
            </a:r>
            <a:r>
              <a:rPr sz="1200" dirty="0">
                <a:latin typeface="Georgia"/>
                <a:cs typeface="Georgia"/>
              </a:rPr>
              <a:t>significant, </a:t>
            </a:r>
            <a:r>
              <a:rPr sz="1200" spc="-5" dirty="0">
                <a:latin typeface="Georgia"/>
                <a:cs typeface="Georgia"/>
              </a:rPr>
              <a:t>indicating presence of  spatial dependence. The robust tests help us understand what type of </a:t>
            </a:r>
            <a:r>
              <a:rPr sz="1200" spc="-10" dirty="0">
                <a:latin typeface="Georgia"/>
                <a:cs typeface="Georgia"/>
              </a:rPr>
              <a:t>spatial  </a:t>
            </a:r>
            <a:r>
              <a:rPr sz="1200" spc="-5" dirty="0">
                <a:latin typeface="Georgia"/>
                <a:cs typeface="Georgia"/>
              </a:rPr>
              <a:t>dependence </a:t>
            </a:r>
            <a:r>
              <a:rPr sz="1200" dirty="0">
                <a:latin typeface="Georgia"/>
                <a:cs typeface="Georgia"/>
              </a:rPr>
              <a:t>may </a:t>
            </a:r>
            <a:r>
              <a:rPr sz="1200" spc="-5" dirty="0">
                <a:latin typeface="Georgia"/>
                <a:cs typeface="Georgia"/>
              </a:rPr>
              <a:t>be at </a:t>
            </a:r>
            <a:r>
              <a:rPr sz="1200" dirty="0">
                <a:latin typeface="Georgia"/>
                <a:cs typeface="Georgia"/>
              </a:rPr>
              <a:t>work. </a:t>
            </a:r>
            <a:r>
              <a:rPr sz="1200" spc="-5" dirty="0">
                <a:latin typeface="Georgia"/>
                <a:cs typeface="Georgia"/>
              </a:rPr>
              <a:t>The robust </a:t>
            </a:r>
            <a:r>
              <a:rPr sz="1200" dirty="0">
                <a:latin typeface="Georgia"/>
                <a:cs typeface="Georgia"/>
              </a:rPr>
              <a:t>measure </a:t>
            </a:r>
            <a:r>
              <a:rPr sz="1200" spc="-5" dirty="0">
                <a:latin typeface="Georgia"/>
                <a:cs typeface="Georgia"/>
              </a:rPr>
              <a:t>for error </a:t>
            </a:r>
            <a:r>
              <a:rPr sz="1200" dirty="0">
                <a:latin typeface="Georgia"/>
                <a:cs typeface="Georgia"/>
              </a:rPr>
              <a:t>is </a:t>
            </a:r>
            <a:r>
              <a:rPr sz="1200" spc="-5" dirty="0">
                <a:latin typeface="Georgia"/>
                <a:cs typeface="Georgia"/>
              </a:rPr>
              <a:t>still </a:t>
            </a:r>
            <a:r>
              <a:rPr sz="1200" dirty="0">
                <a:latin typeface="Georgia"/>
                <a:cs typeface="Georgia"/>
              </a:rPr>
              <a:t>significant, </a:t>
            </a:r>
            <a:r>
              <a:rPr sz="1200" spc="-5" dirty="0">
                <a:latin typeface="Georgia"/>
                <a:cs typeface="Georgia"/>
              </a:rPr>
              <a:t>but the  robust lag test becomes insignificant, which means </a:t>
            </a:r>
            <a:r>
              <a:rPr sz="1200" spc="-5" dirty="0" smtClean="0">
                <a:latin typeface="Georgia"/>
                <a:cs typeface="Georgia"/>
              </a:rPr>
              <a:t>that</a:t>
            </a:r>
            <a:r>
              <a:rPr lang="en-CA" sz="1200" spc="-5" dirty="0" smtClean="0">
                <a:latin typeface="Georgia"/>
                <a:cs typeface="Georgia"/>
              </a:rPr>
              <a:t> the error model is the preferred choice</a:t>
            </a:r>
            <a:r>
              <a:rPr sz="1200" spc="-5" dirty="0" smtClean="0">
                <a:latin typeface="Georgia"/>
                <a:cs typeface="Georgia"/>
              </a:rPr>
              <a:t>.</a:t>
            </a:r>
            <a:endParaRPr sz="1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200" b="1" spc="-5" dirty="0">
                <a:latin typeface="Georgia"/>
                <a:cs typeface="Georgia"/>
              </a:rPr>
              <a:t>3.2. Spatial lag </a:t>
            </a:r>
            <a:r>
              <a:rPr sz="1200" b="1" dirty="0">
                <a:latin typeface="Georgia"/>
                <a:cs typeface="Georgia"/>
              </a:rPr>
              <a:t>model vs. </a:t>
            </a:r>
            <a:r>
              <a:rPr sz="1200" b="1" spc="-5" dirty="0">
                <a:latin typeface="Georgia"/>
                <a:cs typeface="Georgia"/>
              </a:rPr>
              <a:t>spatial </a:t>
            </a:r>
            <a:r>
              <a:rPr sz="1200" b="1" dirty="0">
                <a:latin typeface="Georgia"/>
                <a:cs typeface="Georgia"/>
              </a:rPr>
              <a:t>error</a:t>
            </a:r>
            <a:r>
              <a:rPr sz="1200" b="1" spc="-5" dirty="0">
                <a:latin typeface="Georgia"/>
                <a:cs typeface="Georgia"/>
              </a:rPr>
              <a:t> </a:t>
            </a:r>
            <a:r>
              <a:rPr sz="1200" b="1" dirty="0">
                <a:latin typeface="Georgia"/>
                <a:cs typeface="Georgia"/>
              </a:rPr>
              <a:t>model</a:t>
            </a:r>
            <a:endParaRPr sz="1200" dirty="0">
              <a:latin typeface="Georgia"/>
              <a:cs typeface="Georgia"/>
            </a:endParaRPr>
          </a:p>
          <a:p>
            <a:pPr marL="12700" marR="173990">
              <a:lnSpc>
                <a:spcPct val="94800"/>
              </a:lnSpc>
              <a:spcBef>
                <a:spcPts val="595"/>
              </a:spcBef>
            </a:pPr>
            <a:r>
              <a:rPr sz="1200" spc="-5" dirty="0">
                <a:latin typeface="Georgia"/>
                <a:cs typeface="Georgia"/>
              </a:rPr>
              <a:t>After identifying the </a:t>
            </a:r>
            <a:r>
              <a:rPr sz="1200" dirty="0">
                <a:latin typeface="Georgia"/>
                <a:cs typeface="Georgia"/>
              </a:rPr>
              <a:t>presence </a:t>
            </a:r>
            <a:r>
              <a:rPr sz="1200" spc="-5" dirty="0">
                <a:latin typeface="Georgia"/>
                <a:cs typeface="Georgia"/>
              </a:rPr>
              <a:t>of spatial dependence, we will use </a:t>
            </a:r>
            <a:r>
              <a:rPr sz="1200" b="1" spc="-5" dirty="0">
                <a:latin typeface="Courier New"/>
                <a:cs typeface="Courier New"/>
              </a:rPr>
              <a:t>GeoDa</a:t>
            </a:r>
            <a:r>
              <a:rPr sz="1200" b="1" spc="-320" dirty="0">
                <a:latin typeface="Courier New"/>
                <a:cs typeface="Courier New"/>
              </a:rPr>
              <a:t> </a:t>
            </a:r>
            <a:r>
              <a:rPr sz="1200" spc="-5" dirty="0">
                <a:latin typeface="Georgia"/>
                <a:cs typeface="Georgia"/>
              </a:rPr>
              <a:t>to re-estimate  the model with </a:t>
            </a:r>
            <a:r>
              <a:rPr sz="1200" dirty="0">
                <a:latin typeface="Georgia"/>
                <a:cs typeface="Georgia"/>
              </a:rPr>
              <a:t>maximum </a:t>
            </a:r>
            <a:r>
              <a:rPr sz="1200" spc="-5" dirty="0">
                <a:latin typeface="Georgia"/>
                <a:cs typeface="Georgia"/>
              </a:rPr>
              <a:t>likelihood </a:t>
            </a:r>
            <a:r>
              <a:rPr sz="1200" dirty="0">
                <a:latin typeface="Georgia"/>
                <a:cs typeface="Georgia"/>
              </a:rPr>
              <a:t>approach </a:t>
            </a:r>
            <a:r>
              <a:rPr sz="1200" spc="-5" dirty="0">
                <a:latin typeface="Georgia"/>
                <a:cs typeface="Georgia"/>
              </a:rPr>
              <a:t>while </a:t>
            </a:r>
            <a:r>
              <a:rPr sz="1200" dirty="0">
                <a:latin typeface="Georgia"/>
                <a:cs typeface="Georgia"/>
              </a:rPr>
              <a:t>controlling </a:t>
            </a:r>
            <a:r>
              <a:rPr sz="1200" spc="-5" dirty="0">
                <a:latin typeface="Georgia"/>
                <a:cs typeface="Georgia"/>
              </a:rPr>
              <a:t>for the spatial  dependence.</a:t>
            </a:r>
            <a:endParaRPr sz="1200" dirty="0">
              <a:latin typeface="Georgia"/>
              <a:cs typeface="Georgia"/>
            </a:endParaRPr>
          </a:p>
          <a:p>
            <a:pPr marL="12700" marR="118110">
              <a:lnSpc>
                <a:spcPts val="1360"/>
              </a:lnSpc>
              <a:spcBef>
                <a:spcPts val="630"/>
              </a:spcBef>
              <a:buAutoNum type="alphaLcPeriod"/>
              <a:tabLst>
                <a:tab pos="167640" algn="l"/>
              </a:tabLst>
            </a:pPr>
            <a:r>
              <a:rPr sz="1200" dirty="0">
                <a:latin typeface="Georgia"/>
                <a:cs typeface="Georgia"/>
              </a:rPr>
              <a:t>On </a:t>
            </a:r>
            <a:r>
              <a:rPr sz="1200" spc="-5" dirty="0">
                <a:latin typeface="Georgia"/>
                <a:cs typeface="Georgia"/>
              </a:rPr>
              <a:t>the menu </a:t>
            </a:r>
            <a:r>
              <a:rPr sz="1200" dirty="0">
                <a:latin typeface="Georgia"/>
                <a:cs typeface="Georgia"/>
              </a:rPr>
              <a:t>bar, </a:t>
            </a:r>
            <a:r>
              <a:rPr sz="1200" spc="-5" dirty="0">
                <a:latin typeface="Georgia"/>
                <a:cs typeface="Georgia"/>
              </a:rPr>
              <a:t>choose </a:t>
            </a:r>
            <a:r>
              <a:rPr sz="1200" b="1" spc="-5" dirty="0">
                <a:latin typeface="Courier New"/>
                <a:cs typeface="Courier New"/>
              </a:rPr>
              <a:t>Regress</a:t>
            </a:r>
            <a:r>
              <a:rPr sz="1200" spc="-5" dirty="0">
                <a:latin typeface="Georgia"/>
                <a:cs typeface="Georgia"/>
              </a:rPr>
              <a:t>. Check </a:t>
            </a:r>
            <a:r>
              <a:rPr sz="1200" b="1" spc="-5" dirty="0">
                <a:latin typeface="Courier New"/>
                <a:cs typeface="Courier New"/>
              </a:rPr>
              <a:t>Moran’s I z-value</a:t>
            </a:r>
            <a:r>
              <a:rPr sz="1200" b="1" spc="-325" dirty="0">
                <a:latin typeface="Courier New"/>
                <a:cs typeface="Courier New"/>
              </a:rPr>
              <a:t>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output </a:t>
            </a:r>
            <a:r>
              <a:rPr sz="1200" dirty="0">
                <a:latin typeface="Georgia"/>
                <a:cs typeface="Georgia"/>
              </a:rPr>
              <a:t>box,  and click</a:t>
            </a:r>
            <a:r>
              <a:rPr sz="1200" spc="-110" dirty="0">
                <a:latin typeface="Georgia"/>
                <a:cs typeface="Georgia"/>
              </a:rPr>
              <a:t> </a:t>
            </a:r>
            <a:r>
              <a:rPr sz="1200" b="1" dirty="0">
                <a:latin typeface="Courier New"/>
                <a:cs typeface="Courier New"/>
              </a:rPr>
              <a:t>OK</a:t>
            </a:r>
            <a:r>
              <a:rPr sz="1200" dirty="0">
                <a:latin typeface="Georgia"/>
                <a:cs typeface="Georgia"/>
              </a:rPr>
              <a:t>.</a:t>
            </a:r>
          </a:p>
          <a:p>
            <a:pPr marL="12700" marR="358775">
              <a:lnSpc>
                <a:spcPts val="1370"/>
              </a:lnSpc>
              <a:spcBef>
                <a:spcPts val="590"/>
              </a:spcBef>
              <a:buAutoNum type="alphaLcPeriod"/>
              <a:tabLst>
                <a:tab pos="175895" algn="l"/>
              </a:tabLst>
            </a:pP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 </a:t>
            </a:r>
            <a:r>
              <a:rPr sz="1200" dirty="0">
                <a:latin typeface="Georgia"/>
                <a:cs typeface="Georgia"/>
              </a:rPr>
              <a:t>variable </a:t>
            </a:r>
            <a:r>
              <a:rPr sz="1200" spc="-5" dirty="0">
                <a:latin typeface="Georgia"/>
                <a:cs typeface="Georgia"/>
              </a:rPr>
              <a:t>selection box, set dependent </a:t>
            </a:r>
            <a:r>
              <a:rPr sz="1200" dirty="0">
                <a:latin typeface="Georgia"/>
                <a:cs typeface="Georgia"/>
              </a:rPr>
              <a:t>and </a:t>
            </a:r>
            <a:r>
              <a:rPr sz="1200" spc="-5" dirty="0">
                <a:latin typeface="Georgia"/>
                <a:cs typeface="Georgia"/>
              </a:rPr>
              <a:t>independent </a:t>
            </a:r>
            <a:r>
              <a:rPr sz="1200" dirty="0">
                <a:latin typeface="Georgia"/>
                <a:cs typeface="Georgia"/>
              </a:rPr>
              <a:t>variables as </a:t>
            </a:r>
            <a:r>
              <a:rPr sz="1200" spc="-5" dirty="0">
                <a:latin typeface="Georgia"/>
                <a:cs typeface="Georgia"/>
              </a:rPr>
              <a:t>before.  Check </a:t>
            </a:r>
            <a:r>
              <a:rPr sz="1200" b="1" spc="-5" dirty="0">
                <a:latin typeface="Courier New"/>
                <a:cs typeface="Courier New"/>
              </a:rPr>
              <a:t>Weight </a:t>
            </a:r>
            <a:r>
              <a:rPr sz="1200" b="1" dirty="0">
                <a:latin typeface="Courier New"/>
                <a:cs typeface="Courier New"/>
              </a:rPr>
              <a:t>Files</a:t>
            </a:r>
            <a:r>
              <a:rPr sz="1200" dirty="0">
                <a:latin typeface="Georgia"/>
                <a:cs typeface="Georgia"/>
              </a:rPr>
              <a:t>, and </a:t>
            </a:r>
            <a:r>
              <a:rPr sz="1200" spc="-5" dirty="0">
                <a:latin typeface="Georgia"/>
                <a:cs typeface="Georgia"/>
              </a:rPr>
              <a:t>browse to </a:t>
            </a:r>
            <a:r>
              <a:rPr sz="1200" dirty="0">
                <a:latin typeface="Georgia"/>
                <a:cs typeface="Georgia"/>
              </a:rPr>
              <a:t>locate </a:t>
            </a:r>
            <a:r>
              <a:rPr sz="1200" spc="-5" dirty="0">
                <a:latin typeface="Georgia"/>
                <a:cs typeface="Georgia"/>
              </a:rPr>
              <a:t>the weights </a:t>
            </a:r>
            <a:r>
              <a:rPr sz="1200" dirty="0">
                <a:latin typeface="Georgia"/>
                <a:cs typeface="Georgia"/>
              </a:rPr>
              <a:t>matrix</a:t>
            </a:r>
            <a:r>
              <a:rPr sz="1200" spc="30" dirty="0">
                <a:latin typeface="Georgia"/>
                <a:cs typeface="Georgia"/>
              </a:rPr>
              <a:t> </a:t>
            </a:r>
            <a:r>
              <a:rPr sz="1200" spc="-5" dirty="0">
                <a:latin typeface="Georgia"/>
                <a:cs typeface="Georgia"/>
              </a:rPr>
              <a:t>file.</a:t>
            </a:r>
            <a:endParaRPr sz="1200" dirty="0">
              <a:latin typeface="Georgia"/>
              <a:cs typeface="Georgia"/>
            </a:endParaRPr>
          </a:p>
          <a:p>
            <a:pPr marL="159385" indent="-146685">
              <a:lnSpc>
                <a:spcPct val="100000"/>
              </a:lnSpc>
              <a:spcBef>
                <a:spcPts val="484"/>
              </a:spcBef>
              <a:buAutoNum type="alphaLcPeriod"/>
              <a:tabLst>
                <a:tab pos="160020" algn="l"/>
              </a:tabLst>
            </a:pPr>
            <a:r>
              <a:rPr sz="1200" spc="-5" dirty="0">
                <a:latin typeface="Georgia"/>
                <a:cs typeface="Georgia"/>
              </a:rPr>
              <a:t>Check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Spatial</a:t>
            </a:r>
            <a:r>
              <a:rPr sz="1200" b="1" spc="15" dirty="0">
                <a:latin typeface="Courier New"/>
                <a:cs typeface="Courier New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Lag</a:t>
            </a:r>
            <a:r>
              <a:rPr sz="1200" b="1" spc="-430" dirty="0">
                <a:latin typeface="Courier New"/>
                <a:cs typeface="Courier New"/>
              </a:rPr>
              <a:t> </a:t>
            </a:r>
            <a:r>
              <a:rPr sz="1200" dirty="0">
                <a:latin typeface="Georgia"/>
                <a:cs typeface="Georgia"/>
              </a:rPr>
              <a:t>in </a:t>
            </a:r>
            <a:r>
              <a:rPr sz="1200" spc="-5" dirty="0">
                <a:latin typeface="Georgia"/>
                <a:cs typeface="Georgia"/>
              </a:rPr>
              <a:t>the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Models</a:t>
            </a:r>
            <a:r>
              <a:rPr sz="1200" b="1" spc="-430" dirty="0">
                <a:latin typeface="Courier New"/>
                <a:cs typeface="Courier New"/>
              </a:rPr>
              <a:t> </a:t>
            </a:r>
            <a:r>
              <a:rPr sz="1200" spc="-5" dirty="0">
                <a:latin typeface="Georgia"/>
                <a:cs typeface="Georgia"/>
              </a:rPr>
              <a:t>selection,</a:t>
            </a:r>
            <a:r>
              <a:rPr sz="1200" dirty="0">
                <a:latin typeface="Georgia"/>
                <a:cs typeface="Georgia"/>
              </a:rPr>
              <a:t> and click</a:t>
            </a:r>
            <a:r>
              <a:rPr sz="1200" spc="5" dirty="0">
                <a:latin typeface="Georgia"/>
                <a:cs typeface="Georgia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Run.</a:t>
            </a:r>
            <a:endParaRPr sz="12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399" y="4998720"/>
            <a:ext cx="2611374" cy="3875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0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  <a:p>
            <a:pPr algn="ctr">
              <a:lnSpc>
                <a:spcPts val="1400"/>
              </a:lnSpc>
            </a:pPr>
            <a:r>
              <a:rPr spc="-5" dirty="0"/>
              <a:t>Spatial Structures </a:t>
            </a:r>
            <a:r>
              <a:rPr dirty="0"/>
              <a:t>in </a:t>
            </a:r>
            <a:r>
              <a:rPr spc="-5" dirty="0"/>
              <a:t>the </a:t>
            </a:r>
            <a:r>
              <a:rPr dirty="0"/>
              <a:t>Social</a:t>
            </a:r>
            <a:r>
              <a:rPr spc="20" dirty="0"/>
              <a:t> </a:t>
            </a:r>
            <a:r>
              <a:rPr spc="-5" dirty="0"/>
              <a:t>Sciences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04" y="5021911"/>
            <a:ext cx="3136633" cy="4262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2697</Words>
  <Application>Microsoft Office PowerPoint</Application>
  <PresentationFormat>Custom</PresentationFormat>
  <Paragraphs>197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GeoDa 0</dc:title>
  <dc:creator>Charles Zhang</dc:creator>
  <cp:lastModifiedBy>Brian Klinkenberg</cp:lastModifiedBy>
  <cp:revision>9</cp:revision>
  <dcterms:created xsi:type="dcterms:W3CDTF">2016-10-25T15:12:11Z</dcterms:created>
  <dcterms:modified xsi:type="dcterms:W3CDTF">2016-10-25T23:59:52Z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2006-11-15T00:00:00Z</vt:filetime>
  </property>
  <property fmtid="{D5CDD505-2E9C-101B-9397-08002B2CF9AE}" pid="3" name="Creator">
    <vt:lpwstr>Acrobat PDFMaker 7.0.7 for Word</vt:lpwstr>
  </property>
  <property fmtid="{D5CDD505-2E9C-101B-9397-08002B2CF9AE}" pid="4" name="LastSaved">
    <vt:filetime>2016-10-25T00:00:00Z</vt:filetime>
  </property>
</Properties>
</file>